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7" r:id="rId4"/>
    <p:sldId id="259" r:id="rId5"/>
    <p:sldId id="260" r:id="rId6"/>
    <p:sldId id="261" r:id="rId7"/>
    <p:sldId id="262" r:id="rId8"/>
    <p:sldId id="264" r:id="rId9"/>
    <p:sldId id="266"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4" autoAdjust="0"/>
    <p:restoredTop sz="94660"/>
  </p:normalViewPr>
  <p:slideViewPr>
    <p:cSldViewPr snapToGrid="0">
      <p:cViewPr varScale="1">
        <p:scale>
          <a:sx n="90" d="100"/>
          <a:sy n="90" d="100"/>
        </p:scale>
        <p:origin x="48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9/16/2022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9/16/2022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9/16/2022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9/16/2022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9/16/2022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9/16/2022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9/16/2022</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9/16/2022</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9/16/2022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9/16/2022</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9/16/2022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9/16/2022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ameron@shoreham.kent.sch.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F3DF4-86AD-4367-8CF0-C00AD4FCBE92}"/>
              </a:ext>
            </a:extLst>
          </p:cNvPr>
          <p:cNvSpPr>
            <a:spLocks noGrp="1"/>
          </p:cNvSpPr>
          <p:nvPr>
            <p:ph type="ctrTitle"/>
          </p:nvPr>
        </p:nvSpPr>
        <p:spPr/>
        <p:txBody>
          <a:bodyPr/>
          <a:lstStyle/>
          <a:p>
            <a:r>
              <a:rPr lang="en-US" dirty="0"/>
              <a:t>Welcome to Cameron Class</a:t>
            </a:r>
            <a:endParaRPr lang="en-GB" dirty="0"/>
          </a:p>
        </p:txBody>
      </p:sp>
    </p:spTree>
    <p:extLst>
      <p:ext uri="{BB962C8B-B14F-4D97-AF65-F5344CB8AC3E}">
        <p14:creationId xmlns:p14="http://schemas.microsoft.com/office/powerpoint/2010/main" val="1780578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B923F-7203-4D91-BCB3-CFDE315FF7D0}"/>
              </a:ext>
            </a:extLst>
          </p:cNvPr>
          <p:cNvSpPr>
            <a:spLocks noGrp="1"/>
          </p:cNvSpPr>
          <p:nvPr>
            <p:ph idx="1"/>
          </p:nvPr>
        </p:nvSpPr>
        <p:spPr>
          <a:xfrm>
            <a:off x="1155700" y="900746"/>
            <a:ext cx="10304462" cy="5285740"/>
          </a:xfrm>
        </p:spPr>
        <p:txBody>
          <a:bodyPr>
            <a:normAutofit/>
          </a:bodyPr>
          <a:lstStyle/>
          <a:p>
            <a:pPr marL="0" indent="0" algn="ctr">
              <a:buNone/>
            </a:pPr>
            <a:endParaRPr lang="en-US" sz="4000" dirty="0"/>
          </a:p>
          <a:p>
            <a:pPr marL="0" indent="0" algn="ctr">
              <a:buNone/>
            </a:pPr>
            <a:endParaRPr lang="en-US" sz="4000" dirty="0"/>
          </a:p>
          <a:p>
            <a:pPr marL="0" indent="0" algn="ctr">
              <a:buNone/>
            </a:pPr>
            <a:endParaRPr lang="en-GB" sz="4000" dirty="0"/>
          </a:p>
        </p:txBody>
      </p:sp>
      <p:sp>
        <p:nvSpPr>
          <p:cNvPr id="2" name="Rectangle 1">
            <a:extLst>
              <a:ext uri="{FF2B5EF4-FFF2-40B4-BE49-F238E27FC236}">
                <a16:creationId xmlns:a16="http://schemas.microsoft.com/office/drawing/2014/main" id="{7089DD23-BBAF-4B13-AF4D-62DFA46D462A}"/>
              </a:ext>
            </a:extLst>
          </p:cNvPr>
          <p:cNvSpPr/>
          <p:nvPr/>
        </p:nvSpPr>
        <p:spPr>
          <a:xfrm>
            <a:off x="571500" y="747714"/>
            <a:ext cx="11162353" cy="2477601"/>
          </a:xfrm>
          <a:prstGeom prst="rect">
            <a:avLst/>
          </a:prstGeom>
        </p:spPr>
        <p:txBody>
          <a:bodyPr wrap="square">
            <a:spAutoFit/>
          </a:bodyPr>
          <a:lstStyle/>
          <a:p>
            <a:pPr algn="ctr"/>
            <a:r>
              <a:rPr lang="en-US" sz="3100" dirty="0"/>
              <a:t>Any Questions? </a:t>
            </a:r>
          </a:p>
          <a:p>
            <a:pPr algn="ctr"/>
            <a:endParaRPr lang="en-US" sz="3100" dirty="0"/>
          </a:p>
          <a:p>
            <a:pPr algn="ctr"/>
            <a:endParaRPr lang="en-US" sz="3100" dirty="0"/>
          </a:p>
          <a:p>
            <a:pPr algn="ctr"/>
            <a:endParaRPr lang="en-US" sz="3100" dirty="0"/>
          </a:p>
          <a:p>
            <a:pPr algn="ctr"/>
            <a:endParaRPr lang="en-US" sz="3100" dirty="0"/>
          </a:p>
        </p:txBody>
      </p:sp>
      <p:pic>
        <p:nvPicPr>
          <p:cNvPr id="6146" name="Picture 2" descr="Question mark clip art free clipart images image 2 - WikiClipArt">
            <a:extLst>
              <a:ext uri="{FF2B5EF4-FFF2-40B4-BE49-F238E27FC236}">
                <a16:creationId xmlns:a16="http://schemas.microsoft.com/office/drawing/2014/main" id="{2EC79A00-93E7-4835-A526-F526F358D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3637" y="2233612"/>
            <a:ext cx="1914525"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6686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B923F-7203-4D91-BCB3-CFDE315FF7D0}"/>
              </a:ext>
            </a:extLst>
          </p:cNvPr>
          <p:cNvSpPr>
            <a:spLocks noGrp="1"/>
          </p:cNvSpPr>
          <p:nvPr>
            <p:ph idx="1"/>
          </p:nvPr>
        </p:nvSpPr>
        <p:spPr>
          <a:xfrm>
            <a:off x="1066800" y="749300"/>
            <a:ext cx="10058400" cy="5285740"/>
          </a:xfrm>
        </p:spPr>
        <p:txBody>
          <a:bodyPr>
            <a:normAutofit/>
          </a:bodyPr>
          <a:lstStyle/>
          <a:p>
            <a:pPr marL="0" indent="0" algn="ctr">
              <a:buNone/>
            </a:pPr>
            <a:r>
              <a:rPr lang="en-US" sz="4000" dirty="0"/>
              <a:t>Who is in the class?</a:t>
            </a:r>
          </a:p>
          <a:p>
            <a:pPr marL="0" indent="0" algn="ctr">
              <a:buNone/>
            </a:pPr>
            <a:endParaRPr lang="en-US" sz="4000" dirty="0"/>
          </a:p>
          <a:p>
            <a:pPr marL="0" indent="0" algn="ctr">
              <a:buNone/>
            </a:pPr>
            <a:r>
              <a:rPr lang="en-US" sz="4000" dirty="0"/>
              <a:t>Mrs. Sheraton </a:t>
            </a:r>
          </a:p>
          <a:p>
            <a:pPr marL="0" indent="0" algn="ctr">
              <a:buNone/>
            </a:pPr>
            <a:r>
              <a:rPr lang="en-US" sz="4000" dirty="0"/>
              <a:t>Mrs. </a:t>
            </a:r>
            <a:r>
              <a:rPr lang="en-US" sz="4000" dirty="0" err="1"/>
              <a:t>Lovatt</a:t>
            </a:r>
            <a:r>
              <a:rPr lang="en-US" sz="4000" dirty="0"/>
              <a:t>-Young ( Wednesday pm)</a:t>
            </a:r>
          </a:p>
          <a:p>
            <a:pPr marL="0" indent="0" algn="ctr">
              <a:buNone/>
            </a:pPr>
            <a:r>
              <a:rPr lang="en-US" sz="4000" dirty="0"/>
              <a:t>Mrs. Bass ( Friday pm)</a:t>
            </a:r>
          </a:p>
          <a:p>
            <a:pPr marL="0" indent="0" algn="ctr">
              <a:buNone/>
            </a:pPr>
            <a:r>
              <a:rPr lang="en-US" sz="4000" dirty="0"/>
              <a:t>Mrs. </a:t>
            </a:r>
            <a:r>
              <a:rPr lang="en-US" sz="4000" dirty="0" err="1"/>
              <a:t>Humberstone</a:t>
            </a:r>
            <a:r>
              <a:rPr lang="en-US" sz="4000" dirty="0"/>
              <a:t>    </a:t>
            </a:r>
            <a:r>
              <a:rPr lang="en-US" sz="4000" dirty="0" err="1"/>
              <a:t>Mrs.Rowbotham</a:t>
            </a:r>
            <a:endParaRPr lang="en-US" sz="4000" dirty="0"/>
          </a:p>
          <a:p>
            <a:pPr marL="0" indent="0" algn="ctr">
              <a:buNone/>
            </a:pPr>
            <a:r>
              <a:rPr lang="en-US" sz="4000" dirty="0" err="1"/>
              <a:t>Mrs</a:t>
            </a:r>
            <a:r>
              <a:rPr lang="en-US" sz="4000" dirty="0"/>
              <a:t> Paige</a:t>
            </a:r>
          </a:p>
          <a:p>
            <a:pPr algn="ctr"/>
            <a:endParaRPr lang="en-GB" sz="4000" dirty="0"/>
          </a:p>
        </p:txBody>
      </p:sp>
    </p:spTree>
    <p:extLst>
      <p:ext uri="{BB962C8B-B14F-4D97-AF65-F5344CB8AC3E}">
        <p14:creationId xmlns:p14="http://schemas.microsoft.com/office/powerpoint/2010/main" val="86355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B953-2674-430F-86B8-93872543446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94A94A9-4FFF-4855-ADD8-EBB9634070F1}"/>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081E1A41-CDED-4AD4-AF83-F69CB0D74801}"/>
              </a:ext>
            </a:extLst>
          </p:cNvPr>
          <p:cNvPicPr>
            <a:picLocks noChangeAspect="1"/>
          </p:cNvPicPr>
          <p:nvPr/>
        </p:nvPicPr>
        <p:blipFill>
          <a:blip r:embed="rId2"/>
          <a:stretch>
            <a:fillRect/>
          </a:stretch>
        </p:blipFill>
        <p:spPr>
          <a:xfrm>
            <a:off x="1023937" y="623887"/>
            <a:ext cx="10144125" cy="5610225"/>
          </a:xfrm>
          <a:prstGeom prst="rect">
            <a:avLst/>
          </a:prstGeom>
        </p:spPr>
      </p:pic>
    </p:spTree>
    <p:extLst>
      <p:ext uri="{BB962C8B-B14F-4D97-AF65-F5344CB8AC3E}">
        <p14:creationId xmlns:p14="http://schemas.microsoft.com/office/powerpoint/2010/main" val="3846043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B923F-7203-4D91-BCB3-CFDE315FF7D0}"/>
              </a:ext>
            </a:extLst>
          </p:cNvPr>
          <p:cNvSpPr>
            <a:spLocks noGrp="1"/>
          </p:cNvSpPr>
          <p:nvPr>
            <p:ph idx="1"/>
          </p:nvPr>
        </p:nvSpPr>
        <p:spPr>
          <a:xfrm>
            <a:off x="536448" y="1358900"/>
            <a:ext cx="10936224" cy="4724908"/>
          </a:xfrm>
        </p:spPr>
        <p:txBody>
          <a:bodyPr>
            <a:noAutofit/>
          </a:bodyPr>
          <a:lstStyle/>
          <a:p>
            <a:pPr marL="0" indent="0">
              <a:buNone/>
            </a:pPr>
            <a:endParaRPr lang="en-US" sz="2800" dirty="0">
              <a:latin typeface="+mj-lt"/>
            </a:endParaRPr>
          </a:p>
          <a:p>
            <a:pPr marL="0" indent="0" algn="ctr">
              <a:buNone/>
            </a:pPr>
            <a:r>
              <a:rPr lang="en-US" sz="1900" b="1" dirty="0" err="1">
                <a:latin typeface="+mj-lt"/>
              </a:rPr>
              <a:t>Maths</a:t>
            </a:r>
            <a:r>
              <a:rPr lang="en-US" sz="1900" b="1" dirty="0">
                <a:latin typeface="+mj-lt"/>
              </a:rPr>
              <a:t>: </a:t>
            </a:r>
            <a:r>
              <a:rPr lang="en-US" sz="1900" dirty="0">
                <a:latin typeface="+mj-lt"/>
              </a:rPr>
              <a:t>We will be continuing to use a </a:t>
            </a:r>
            <a:r>
              <a:rPr lang="en-GB" sz="1900" dirty="0">
                <a:latin typeface="+mj-lt"/>
              </a:rPr>
              <a:t>a mastery approach to teaching and learning.</a:t>
            </a:r>
          </a:p>
          <a:p>
            <a:pPr marL="0" indent="0" algn="ctr">
              <a:buNone/>
            </a:pPr>
            <a:r>
              <a:rPr lang="en-GB" sz="1900" dirty="0">
                <a:latin typeface="+mj-lt"/>
              </a:rPr>
              <a:t>We will starting off by reinforcing ‘number and place value’ in order to build competency and ensure children can confidently access the rest of the curriculum.  We will then move onto addition and subtraction, multiplication and division this term, using the same process.  </a:t>
            </a:r>
          </a:p>
          <a:p>
            <a:pPr marL="0" indent="0" algn="ctr">
              <a:buNone/>
            </a:pPr>
            <a:r>
              <a:rPr lang="en-GB" sz="1900" dirty="0">
                <a:latin typeface="+mj-lt"/>
              </a:rPr>
              <a:t>We will ensure that the children acquire a depth of knowledge in each topic and provide opportunities to revisit previous learned skills and make connections within these.  </a:t>
            </a:r>
          </a:p>
          <a:p>
            <a:pPr marL="0" indent="0" algn="ctr">
              <a:buNone/>
            </a:pPr>
            <a:r>
              <a:rPr lang="en-GB" sz="1900" dirty="0">
                <a:latin typeface="+mj-lt"/>
              </a:rPr>
              <a:t>We will be encouraging fluency, reasoning and problem solving, giving children the knowledge and skills they need to become confident mathematicians.</a:t>
            </a:r>
          </a:p>
          <a:p>
            <a:pPr marL="0" indent="0" algn="ctr">
              <a:buNone/>
            </a:pPr>
            <a:r>
              <a:rPr lang="en-GB" sz="1900" dirty="0">
                <a:latin typeface="+mj-lt"/>
              </a:rPr>
              <a:t>We will also be encouraging the children to use representations to demonstrate their thinking and their journey at arriving at the answer. </a:t>
            </a:r>
            <a:endParaRPr lang="en-US" sz="1900" dirty="0">
              <a:latin typeface="+mj-lt"/>
            </a:endParaRPr>
          </a:p>
          <a:p>
            <a:pPr marL="0" indent="0" algn="ctr">
              <a:buNone/>
            </a:pPr>
            <a:r>
              <a:rPr lang="en-US" sz="1900" dirty="0">
                <a:latin typeface="+mj-lt"/>
              </a:rPr>
              <a:t>Asking them…. How do you know?  How can you prove? </a:t>
            </a:r>
            <a:endParaRPr lang="en-GB" sz="1900" dirty="0">
              <a:latin typeface="+mj-lt"/>
            </a:endParaRPr>
          </a:p>
        </p:txBody>
      </p:sp>
      <p:pic>
        <p:nvPicPr>
          <p:cNvPr id="1026" name="Picture 2" descr="Math Clipart - 67 cliparts">
            <a:extLst>
              <a:ext uri="{FF2B5EF4-FFF2-40B4-BE49-F238E27FC236}">
                <a16:creationId xmlns:a16="http://schemas.microsoft.com/office/drawing/2014/main" id="{F9B443DD-D212-43AC-BAA3-2BAF26BBE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5837" y="493268"/>
            <a:ext cx="1309715" cy="125824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84949928-D923-4DC2-B216-AED1A1834DD4}"/>
              </a:ext>
            </a:extLst>
          </p:cNvPr>
          <p:cNvSpPr/>
          <p:nvPr/>
        </p:nvSpPr>
        <p:spPr>
          <a:xfrm>
            <a:off x="1151088" y="753056"/>
            <a:ext cx="7956336" cy="707886"/>
          </a:xfrm>
          <a:prstGeom prst="rect">
            <a:avLst/>
          </a:prstGeom>
        </p:spPr>
        <p:txBody>
          <a:bodyPr wrap="square">
            <a:spAutoFit/>
          </a:bodyPr>
          <a:lstStyle/>
          <a:p>
            <a:r>
              <a:rPr lang="en-US" sz="4000" dirty="0"/>
              <a:t>What we will be learning…</a:t>
            </a:r>
            <a:endParaRPr lang="en-GB" sz="4000" dirty="0"/>
          </a:p>
        </p:txBody>
      </p:sp>
    </p:spTree>
    <p:extLst>
      <p:ext uri="{BB962C8B-B14F-4D97-AF65-F5344CB8AC3E}">
        <p14:creationId xmlns:p14="http://schemas.microsoft.com/office/powerpoint/2010/main" val="124993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B923F-7203-4D91-BCB3-CFDE315FF7D0}"/>
              </a:ext>
            </a:extLst>
          </p:cNvPr>
          <p:cNvSpPr>
            <a:spLocks noGrp="1"/>
          </p:cNvSpPr>
          <p:nvPr>
            <p:ph idx="1"/>
          </p:nvPr>
        </p:nvSpPr>
        <p:spPr>
          <a:xfrm>
            <a:off x="4703762" y="1142046"/>
            <a:ext cx="6146800" cy="4892994"/>
          </a:xfrm>
        </p:spPr>
        <p:txBody>
          <a:bodyPr>
            <a:normAutofit fontScale="77500" lnSpcReduction="20000"/>
          </a:bodyPr>
          <a:lstStyle/>
          <a:p>
            <a:pPr marL="0" indent="0" algn="ctr">
              <a:buNone/>
            </a:pPr>
            <a:r>
              <a:rPr lang="en-US" sz="4000" dirty="0"/>
              <a:t>What we will be learning…</a:t>
            </a:r>
          </a:p>
          <a:p>
            <a:pPr marL="0" indent="0" algn="ctr">
              <a:buNone/>
            </a:pPr>
            <a:endParaRPr lang="en-US" sz="4000" dirty="0"/>
          </a:p>
          <a:p>
            <a:pPr marL="0" indent="0" algn="ctr">
              <a:buNone/>
            </a:pPr>
            <a:r>
              <a:rPr lang="en-US" sz="4000" b="1" dirty="0"/>
              <a:t>Reading: </a:t>
            </a:r>
            <a:r>
              <a:rPr lang="en-US" sz="4000" dirty="0"/>
              <a:t>We will be using our class book for whole class and independent reading.  We will really focus on the teaching of reading. Making predictions about what we are about to read, asking questions, using the text to answer questions.  </a:t>
            </a:r>
            <a:r>
              <a:rPr lang="en-US" sz="4000" dirty="0" err="1"/>
              <a:t>Summarising</a:t>
            </a:r>
            <a:r>
              <a:rPr lang="en-US" sz="4000" dirty="0"/>
              <a:t> what we have read. </a:t>
            </a:r>
            <a:endParaRPr lang="en-GB" sz="4000" dirty="0"/>
          </a:p>
        </p:txBody>
      </p:sp>
      <p:pic>
        <p:nvPicPr>
          <p:cNvPr id="2050" name="Picture 2" descr="Thanksgiving Clipart Reading - Clip Art Reading Books, HD Png Download -  kindpng">
            <a:extLst>
              <a:ext uri="{FF2B5EF4-FFF2-40B4-BE49-F238E27FC236}">
                <a16:creationId xmlns:a16="http://schemas.microsoft.com/office/drawing/2014/main" id="{C08D994B-A4BD-489A-9F29-971BA90187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85120" y="430214"/>
            <a:ext cx="1275080" cy="130379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estination Reader - Shoreditch Park Primary School">
            <a:extLst>
              <a:ext uri="{FF2B5EF4-FFF2-40B4-BE49-F238E27FC236}">
                <a16:creationId xmlns:a16="http://schemas.microsoft.com/office/drawing/2014/main" id="{AFC37066-BCED-486B-BC23-CD48E44EAB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 y="720461"/>
            <a:ext cx="3944937" cy="5417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99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B923F-7203-4D91-BCB3-CFDE315FF7D0}"/>
              </a:ext>
            </a:extLst>
          </p:cNvPr>
          <p:cNvSpPr>
            <a:spLocks noGrp="1"/>
          </p:cNvSpPr>
          <p:nvPr>
            <p:ph idx="1"/>
          </p:nvPr>
        </p:nvSpPr>
        <p:spPr>
          <a:xfrm>
            <a:off x="546100" y="1142046"/>
            <a:ext cx="10304462" cy="5285740"/>
          </a:xfrm>
        </p:spPr>
        <p:txBody>
          <a:bodyPr>
            <a:normAutofit fontScale="85000" lnSpcReduction="20000"/>
          </a:bodyPr>
          <a:lstStyle/>
          <a:p>
            <a:pPr marL="0" indent="0" algn="ctr">
              <a:buNone/>
            </a:pPr>
            <a:r>
              <a:rPr lang="en-US" sz="4000" dirty="0"/>
              <a:t>What we will be learning…</a:t>
            </a:r>
          </a:p>
          <a:p>
            <a:pPr marL="0" indent="0" algn="ctr">
              <a:buNone/>
            </a:pPr>
            <a:endParaRPr lang="en-US" sz="4000" dirty="0"/>
          </a:p>
          <a:p>
            <a:pPr marL="0" indent="0" algn="ctr">
              <a:buNone/>
            </a:pPr>
            <a:r>
              <a:rPr lang="en-US" sz="3200" b="1" dirty="0"/>
              <a:t>Writing: </a:t>
            </a:r>
            <a:r>
              <a:rPr lang="en-US" sz="3800" dirty="0"/>
              <a:t>We will be using our class book to base a lot of our writing on this term.  </a:t>
            </a:r>
          </a:p>
          <a:p>
            <a:pPr marL="0" indent="0" algn="ctr">
              <a:buNone/>
            </a:pPr>
            <a:r>
              <a:rPr lang="en-US" sz="3800" dirty="0"/>
              <a:t>We will be learning how to </a:t>
            </a:r>
            <a:r>
              <a:rPr lang="en-GB" sz="3800" dirty="0"/>
              <a:t>develop as a writer, becoming more independent and creative when </a:t>
            </a:r>
            <a:r>
              <a:rPr lang="en-US" sz="3800" dirty="0"/>
              <a:t>writing character &amp; setting descriptions, stories and newspaper reports.</a:t>
            </a:r>
          </a:p>
          <a:p>
            <a:pPr marL="0" indent="0" fontAlgn="base">
              <a:buNone/>
            </a:pPr>
            <a:r>
              <a:rPr lang="en-GB" sz="3800" dirty="0"/>
              <a:t>We will ensure that we are selecting appropriate grammar and vocabulary, understanding how such choices can change and enhance meaning. </a:t>
            </a:r>
          </a:p>
          <a:p>
            <a:pPr marL="0" indent="0" algn="ctr">
              <a:buNone/>
            </a:pPr>
            <a:endParaRPr lang="en-US" sz="4000" dirty="0"/>
          </a:p>
          <a:p>
            <a:pPr marL="0" indent="0" algn="ctr">
              <a:buNone/>
            </a:pPr>
            <a:endParaRPr lang="en-GB" sz="4000" dirty="0"/>
          </a:p>
        </p:txBody>
      </p:sp>
      <p:pic>
        <p:nvPicPr>
          <p:cNvPr id="3074" name="Picture 2" descr="Shape writing clip art free vector - Clipartix">
            <a:extLst>
              <a:ext uri="{FF2B5EF4-FFF2-40B4-BE49-F238E27FC236}">
                <a16:creationId xmlns:a16="http://schemas.microsoft.com/office/drawing/2014/main" id="{6E5DDB15-6D9A-4483-A164-DB45BF29A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3100" y="430214"/>
            <a:ext cx="2171700" cy="1571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454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B923F-7203-4D91-BCB3-CFDE315FF7D0}"/>
              </a:ext>
            </a:extLst>
          </p:cNvPr>
          <p:cNvSpPr>
            <a:spLocks noGrp="1"/>
          </p:cNvSpPr>
          <p:nvPr>
            <p:ph idx="1"/>
          </p:nvPr>
        </p:nvSpPr>
        <p:spPr>
          <a:xfrm>
            <a:off x="812800" y="575733"/>
            <a:ext cx="10304462" cy="5534553"/>
          </a:xfrm>
        </p:spPr>
        <p:txBody>
          <a:bodyPr>
            <a:normAutofit fontScale="25000" lnSpcReduction="20000"/>
          </a:bodyPr>
          <a:lstStyle/>
          <a:p>
            <a:pPr marL="0" indent="0" algn="ctr">
              <a:buNone/>
            </a:pPr>
            <a:r>
              <a:rPr lang="en-US" sz="8000" dirty="0"/>
              <a:t>What we will be learning…</a:t>
            </a:r>
          </a:p>
          <a:p>
            <a:pPr marL="0" indent="0">
              <a:buNone/>
            </a:pPr>
            <a:r>
              <a:rPr lang="en-US" sz="8000" b="1" dirty="0"/>
              <a:t>History: </a:t>
            </a:r>
            <a:r>
              <a:rPr lang="en-GB" sz="8000" b="1" dirty="0"/>
              <a:t>Industrial Revolution. </a:t>
            </a:r>
          </a:p>
          <a:p>
            <a:pPr marL="0" indent="0">
              <a:buNone/>
            </a:pPr>
            <a:r>
              <a:rPr lang="en-GB" sz="8000" dirty="0"/>
              <a:t>We will think about the key features of Victorian society.  What was meant by the Industrial Revolution, in particular Britain. How living conditions and working conditions changed during this time. What inventions revolutionised the lives of British people. The political changes that took place during this time. </a:t>
            </a:r>
          </a:p>
          <a:p>
            <a:pPr marL="0" indent="0">
              <a:lnSpc>
                <a:spcPct val="115000"/>
              </a:lnSpc>
              <a:buNone/>
            </a:pPr>
            <a:r>
              <a:rPr lang="en-US" sz="7700" b="1" dirty="0"/>
              <a:t>Computing: </a:t>
            </a:r>
            <a:r>
              <a:rPr lang="en-US" sz="7700" dirty="0"/>
              <a:t>Coding – we will be starting to make our own compute programs.</a:t>
            </a:r>
          </a:p>
          <a:p>
            <a:pPr marL="0" indent="0">
              <a:lnSpc>
                <a:spcPct val="115000"/>
              </a:lnSpc>
              <a:buNone/>
            </a:pPr>
            <a:r>
              <a:rPr lang="en-US" sz="7700" b="1" dirty="0"/>
              <a:t>Art: </a:t>
            </a:r>
            <a:r>
              <a:rPr lang="en-US" sz="7700" dirty="0">
                <a:ea typeface="Calibri" panose="020F0502020204030204" pitchFamily="34" charset="0"/>
                <a:cs typeface="Times New Roman" panose="02020603050405020304" pitchFamily="18" charset="0"/>
              </a:rPr>
              <a:t>Drawing and Painting.  Drawing faces in proportion .  Painting a real life scene.</a:t>
            </a:r>
          </a:p>
          <a:p>
            <a:pPr marL="0" indent="0">
              <a:lnSpc>
                <a:spcPct val="115000"/>
              </a:lnSpc>
              <a:buNone/>
            </a:pPr>
            <a:r>
              <a:rPr lang="en-US" sz="7700" b="1" dirty="0">
                <a:ea typeface="Calibri" panose="020F0502020204030204" pitchFamily="34" charset="0"/>
                <a:cs typeface="Times New Roman" panose="02020603050405020304" pitchFamily="18" charset="0"/>
              </a:rPr>
              <a:t>RE: </a:t>
            </a:r>
            <a:r>
              <a:rPr lang="en-US" sz="7700" dirty="0">
                <a:ea typeface="Calibri" panose="020F0502020204030204" pitchFamily="34" charset="0"/>
                <a:cs typeface="Times New Roman" panose="02020603050405020304" pitchFamily="18" charset="0"/>
              </a:rPr>
              <a:t>Islam</a:t>
            </a:r>
            <a:r>
              <a:rPr lang="en-GB" sz="7700" dirty="0">
                <a:ea typeface="Calibri" panose="020F0502020204030204" pitchFamily="34" charset="0"/>
                <a:cs typeface="Times New Roman" panose="02020603050405020304" pitchFamily="18" charset="0"/>
              </a:rPr>
              <a:t>What is the best way for a Hindu to show commitment to God?</a:t>
            </a:r>
          </a:p>
          <a:p>
            <a:pPr marL="0" indent="0">
              <a:lnSpc>
                <a:spcPct val="115000"/>
              </a:lnSpc>
              <a:buNone/>
            </a:pPr>
            <a:r>
              <a:rPr lang="en-GB" sz="7700" dirty="0">
                <a:ea typeface="Calibri" panose="020F0502020204030204" pitchFamily="34" charset="0"/>
                <a:cs typeface="Times New Roman" panose="02020603050405020304" pitchFamily="18" charset="0"/>
              </a:rPr>
              <a:t>We are learning to understand how Hindus show their commitment to God and to evaluate if there is a best way.</a:t>
            </a:r>
            <a:endParaRPr lang="en-US" sz="7700" dirty="0">
              <a:ea typeface="Calibri" panose="020F0502020204030204" pitchFamily="34" charset="0"/>
              <a:cs typeface="Times New Roman" panose="02020603050405020304" pitchFamily="18" charset="0"/>
            </a:endParaRPr>
          </a:p>
          <a:p>
            <a:pPr marL="0" indent="0">
              <a:lnSpc>
                <a:spcPct val="115000"/>
              </a:lnSpc>
              <a:buNone/>
            </a:pPr>
            <a:r>
              <a:rPr lang="en-US" sz="7700" b="1" dirty="0">
                <a:ea typeface="Calibri" panose="020F0502020204030204" pitchFamily="34" charset="0"/>
                <a:cs typeface="Times New Roman" panose="02020603050405020304" pitchFamily="18" charset="0"/>
              </a:rPr>
              <a:t>Music</a:t>
            </a:r>
            <a:r>
              <a:rPr lang="en-US" sz="7700" dirty="0">
                <a:ea typeface="Calibri" panose="020F0502020204030204" pitchFamily="34" charset="0"/>
                <a:cs typeface="Times New Roman" panose="02020603050405020304" pitchFamily="18" charset="0"/>
              </a:rPr>
              <a:t>: </a:t>
            </a:r>
            <a:r>
              <a:rPr lang="en-GB" sz="7700" dirty="0">
                <a:ea typeface="Calibri" panose="020F0502020204030204" pitchFamily="34" charset="0"/>
                <a:cs typeface="Times New Roman" panose="02020603050405020304" pitchFamily="18" charset="0"/>
              </a:rPr>
              <a:t>Pulse: learning about Samba music, rhythms and instruments, using body percussion, playing regular and irregular time signatures, creating and performing a piece of music in a Samba style.</a:t>
            </a:r>
            <a:endParaRPr lang="en-US" sz="7700" dirty="0">
              <a:ea typeface="Calibri" panose="020F0502020204030204" pitchFamily="34" charset="0"/>
              <a:cs typeface="Times New Roman" panose="02020603050405020304" pitchFamily="18" charset="0"/>
            </a:endParaRPr>
          </a:p>
          <a:p>
            <a:pPr marL="0" indent="0">
              <a:lnSpc>
                <a:spcPct val="115000"/>
              </a:lnSpc>
              <a:buNone/>
            </a:pPr>
            <a:r>
              <a:rPr lang="en-US" sz="7700" b="1" dirty="0">
                <a:ea typeface="Calibri" panose="020F0502020204030204" pitchFamily="34" charset="0"/>
                <a:cs typeface="Times New Roman" panose="02020603050405020304" pitchFamily="18" charset="0"/>
              </a:rPr>
              <a:t>PE: </a:t>
            </a:r>
            <a:r>
              <a:rPr lang="en-US" sz="7700" dirty="0">
                <a:ea typeface="Calibri" panose="020F0502020204030204" pitchFamily="34" charset="0"/>
                <a:cs typeface="Times New Roman" panose="02020603050405020304" pitchFamily="18" charset="0"/>
              </a:rPr>
              <a:t>Basketball/ Rugby and Dance</a:t>
            </a:r>
          </a:p>
          <a:p>
            <a:pPr marL="0" indent="0">
              <a:lnSpc>
                <a:spcPct val="115000"/>
              </a:lnSpc>
              <a:buNone/>
            </a:pPr>
            <a:r>
              <a:rPr lang="en-US" sz="7700" b="1" dirty="0">
                <a:ea typeface="Calibri" panose="020F0502020204030204" pitchFamily="34" charset="0"/>
                <a:cs typeface="Times New Roman" panose="02020603050405020304" pitchFamily="18" charset="0"/>
              </a:rPr>
              <a:t>Science: </a:t>
            </a:r>
            <a:r>
              <a:rPr lang="en-US" sz="7700" dirty="0">
                <a:ea typeface="Calibri" panose="020F0502020204030204" pitchFamily="34" charset="0"/>
                <a:cs typeface="Times New Roman" panose="02020603050405020304" pitchFamily="18" charset="0"/>
              </a:rPr>
              <a:t>Properties and changes of materials. </a:t>
            </a:r>
          </a:p>
          <a:p>
            <a:pPr marL="0" indent="0">
              <a:lnSpc>
                <a:spcPct val="115000"/>
              </a:lnSpc>
              <a:buNone/>
            </a:pPr>
            <a:r>
              <a:rPr lang="en-US" sz="7700" b="1" dirty="0">
                <a:ea typeface="Calibri" panose="020F0502020204030204" pitchFamily="34" charset="0"/>
                <a:cs typeface="Times New Roman" panose="02020603050405020304" pitchFamily="18" charset="0"/>
              </a:rPr>
              <a:t>PSHE: </a:t>
            </a:r>
            <a:r>
              <a:rPr lang="en-US" sz="7700" dirty="0">
                <a:ea typeface="Calibri" panose="020F0502020204030204" pitchFamily="34" charset="0"/>
                <a:cs typeface="Times New Roman" panose="02020603050405020304" pitchFamily="18" charset="0"/>
              </a:rPr>
              <a:t>Keeping ourselves and our minds healthy (My Happy Mind) </a:t>
            </a:r>
          </a:p>
          <a:p>
            <a:pPr marL="0" indent="0">
              <a:lnSpc>
                <a:spcPct val="115000"/>
              </a:lnSpc>
              <a:buNone/>
            </a:pPr>
            <a:endParaRPr lang="en-GB" sz="4000" dirty="0">
              <a:ea typeface="Calibri" panose="020F0502020204030204" pitchFamily="34" charset="0"/>
              <a:cs typeface="Times New Roman" panose="02020603050405020304" pitchFamily="18" charset="0"/>
            </a:endParaRPr>
          </a:p>
          <a:p>
            <a:pPr marL="0" indent="0" algn="ctr">
              <a:buNone/>
            </a:pPr>
            <a:endParaRPr lang="en-US" sz="4000" dirty="0"/>
          </a:p>
          <a:p>
            <a:pPr marL="0" indent="0" algn="ctr">
              <a:buNone/>
            </a:pPr>
            <a:endParaRPr lang="en-US" sz="4000" dirty="0"/>
          </a:p>
          <a:p>
            <a:pPr marL="0" indent="0" algn="ctr">
              <a:buNone/>
            </a:pPr>
            <a:endParaRPr lang="en-US" sz="4000" dirty="0"/>
          </a:p>
          <a:p>
            <a:pPr marL="0" indent="0" algn="ctr">
              <a:buNone/>
            </a:pPr>
            <a:endParaRPr lang="en-GB" sz="4000" dirty="0"/>
          </a:p>
        </p:txBody>
      </p:sp>
    </p:spTree>
    <p:extLst>
      <p:ext uri="{BB962C8B-B14F-4D97-AF65-F5344CB8AC3E}">
        <p14:creationId xmlns:p14="http://schemas.microsoft.com/office/powerpoint/2010/main" val="112361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1B923F-7203-4D91-BCB3-CFDE315FF7D0}"/>
              </a:ext>
            </a:extLst>
          </p:cNvPr>
          <p:cNvSpPr>
            <a:spLocks noGrp="1"/>
          </p:cNvSpPr>
          <p:nvPr>
            <p:ph idx="1"/>
          </p:nvPr>
        </p:nvSpPr>
        <p:spPr>
          <a:xfrm>
            <a:off x="812800" y="824546"/>
            <a:ext cx="10304462" cy="5285740"/>
          </a:xfrm>
        </p:spPr>
        <p:txBody>
          <a:bodyPr>
            <a:normAutofit/>
          </a:bodyPr>
          <a:lstStyle/>
          <a:p>
            <a:pPr marL="0" indent="0" algn="ctr">
              <a:buNone/>
            </a:pPr>
            <a:endParaRPr lang="en-US" sz="4000" dirty="0"/>
          </a:p>
          <a:p>
            <a:pPr marL="0" indent="0" algn="ctr">
              <a:buNone/>
            </a:pPr>
            <a:endParaRPr lang="en-US" sz="4000" dirty="0"/>
          </a:p>
          <a:p>
            <a:pPr marL="0" indent="0" algn="ctr">
              <a:buNone/>
            </a:pPr>
            <a:endParaRPr lang="en-GB" sz="4000" dirty="0"/>
          </a:p>
        </p:txBody>
      </p:sp>
      <p:sp>
        <p:nvSpPr>
          <p:cNvPr id="2" name="Rectangle 1">
            <a:extLst>
              <a:ext uri="{FF2B5EF4-FFF2-40B4-BE49-F238E27FC236}">
                <a16:creationId xmlns:a16="http://schemas.microsoft.com/office/drawing/2014/main" id="{7089DD23-BBAF-4B13-AF4D-62DFA46D462A}"/>
              </a:ext>
            </a:extLst>
          </p:cNvPr>
          <p:cNvSpPr/>
          <p:nvPr/>
        </p:nvSpPr>
        <p:spPr>
          <a:xfrm>
            <a:off x="571500" y="747714"/>
            <a:ext cx="11162353" cy="8202245"/>
          </a:xfrm>
          <a:prstGeom prst="rect">
            <a:avLst/>
          </a:prstGeom>
        </p:spPr>
        <p:txBody>
          <a:bodyPr wrap="square">
            <a:spAutoFit/>
          </a:bodyPr>
          <a:lstStyle/>
          <a:p>
            <a:pPr algn="ctr"/>
            <a:r>
              <a:rPr lang="en-US" sz="3100" dirty="0"/>
              <a:t>Routines:</a:t>
            </a:r>
          </a:p>
          <a:p>
            <a:pPr algn="ctr"/>
            <a:endParaRPr lang="en-US" sz="3100" dirty="0"/>
          </a:p>
          <a:p>
            <a:pPr algn="ctr"/>
            <a:r>
              <a:rPr lang="en-US" sz="3100" dirty="0"/>
              <a:t>PE on Monday &amp; Tuesday</a:t>
            </a:r>
          </a:p>
          <a:p>
            <a:pPr algn="ctr"/>
            <a:r>
              <a:rPr lang="en-US" sz="3100" dirty="0"/>
              <a:t>Homework given out on Friday to be handed in on Wednesday please. ( Your child’s responsibility)</a:t>
            </a:r>
          </a:p>
          <a:p>
            <a:pPr algn="ctr"/>
            <a:endParaRPr lang="en-US" sz="3100" dirty="0"/>
          </a:p>
          <a:p>
            <a:pPr algn="ctr"/>
            <a:r>
              <a:rPr lang="en-US" sz="3100" dirty="0"/>
              <a:t>Please can you ensure that your child is reading at home &amp; try to ask them questions about what they have read. (there is an </a:t>
            </a:r>
            <a:r>
              <a:rPr lang="en-US" sz="3100" dirty="0" err="1"/>
              <a:t>eg</a:t>
            </a:r>
            <a:r>
              <a:rPr lang="en-US" sz="3100" dirty="0"/>
              <a:t> at the back of their homework book) </a:t>
            </a:r>
          </a:p>
          <a:p>
            <a:pPr algn="ctr"/>
            <a:endParaRPr lang="en-US" sz="3100" dirty="0"/>
          </a:p>
          <a:p>
            <a:pPr algn="ctr"/>
            <a:r>
              <a:rPr lang="en-US" sz="3100" dirty="0"/>
              <a:t>Please can they be practicing their times tables as much as they can.</a:t>
            </a:r>
          </a:p>
          <a:p>
            <a:pPr algn="ctr"/>
            <a:endParaRPr lang="en-US" sz="3100" dirty="0"/>
          </a:p>
          <a:p>
            <a:pPr algn="ctr"/>
            <a:endParaRPr lang="en-US" sz="3100" dirty="0"/>
          </a:p>
          <a:p>
            <a:pPr algn="ctr"/>
            <a:endParaRPr lang="en-US" sz="3100" dirty="0"/>
          </a:p>
          <a:p>
            <a:pPr algn="ctr"/>
            <a:endParaRPr lang="en-US" sz="3100" dirty="0"/>
          </a:p>
          <a:p>
            <a:pPr algn="ctr"/>
            <a:endParaRPr lang="en-US" sz="3100" dirty="0"/>
          </a:p>
        </p:txBody>
      </p:sp>
    </p:spTree>
    <p:extLst>
      <p:ext uri="{BB962C8B-B14F-4D97-AF65-F5344CB8AC3E}">
        <p14:creationId xmlns:p14="http://schemas.microsoft.com/office/powerpoint/2010/main" val="423260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FDA24E-AF75-42B6-9F9C-7E72B5939A03}"/>
              </a:ext>
            </a:extLst>
          </p:cNvPr>
          <p:cNvSpPr>
            <a:spLocks noGrp="1"/>
          </p:cNvSpPr>
          <p:nvPr>
            <p:ph idx="1"/>
          </p:nvPr>
        </p:nvSpPr>
        <p:spPr/>
        <p:txBody>
          <a:bodyPr/>
          <a:lstStyle/>
          <a:p>
            <a:pPr marL="0" indent="0" algn="ctr">
              <a:buNone/>
            </a:pPr>
            <a:r>
              <a:rPr lang="en-US" sz="4000" dirty="0"/>
              <a:t>Please email </a:t>
            </a:r>
          </a:p>
          <a:p>
            <a:pPr marL="0" indent="0" algn="ctr">
              <a:buNone/>
            </a:pPr>
            <a:r>
              <a:rPr lang="en-US" sz="4000" dirty="0">
                <a:hlinkClick r:id="rId2"/>
              </a:rPr>
              <a:t>cameron@shoreham.kent.sch.uk</a:t>
            </a:r>
            <a:endParaRPr lang="en-US" sz="4000" dirty="0"/>
          </a:p>
          <a:p>
            <a:pPr marL="0" indent="0" algn="ctr">
              <a:buNone/>
            </a:pPr>
            <a:r>
              <a:rPr lang="en-US" sz="4000" dirty="0"/>
              <a:t>if you have a question.</a:t>
            </a:r>
          </a:p>
          <a:p>
            <a:endParaRPr lang="en-GB" dirty="0"/>
          </a:p>
        </p:txBody>
      </p:sp>
    </p:spTree>
    <p:extLst>
      <p:ext uri="{BB962C8B-B14F-4D97-AF65-F5344CB8AC3E}">
        <p14:creationId xmlns:p14="http://schemas.microsoft.com/office/powerpoint/2010/main" val="23672888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454</TotalTime>
  <Words>623</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Times New Roman</vt:lpstr>
      <vt:lpstr>Savon</vt:lpstr>
      <vt:lpstr>Welcome to Cameron Class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 Sheraton</dc:creator>
  <cp:lastModifiedBy>Gillian Lovatt-Young</cp:lastModifiedBy>
  <cp:revision>31</cp:revision>
  <dcterms:created xsi:type="dcterms:W3CDTF">2021-09-10T12:14:48Z</dcterms:created>
  <dcterms:modified xsi:type="dcterms:W3CDTF">2022-09-16T09:51:34Z</dcterms:modified>
</cp:coreProperties>
</file>