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6" r:id="rId3"/>
    <p:sldId id="288" r:id="rId4"/>
    <p:sldId id="275" r:id="rId5"/>
    <p:sldId id="277" r:id="rId6"/>
    <p:sldId id="278" r:id="rId7"/>
    <p:sldId id="286" r:id="rId8"/>
    <p:sldId id="289" r:id="rId9"/>
    <p:sldId id="287" r:id="rId10"/>
    <p:sldId id="280" r:id="rId11"/>
    <p:sldId id="290" r:id="rId12"/>
    <p:sldId id="281" r:id="rId13"/>
    <p:sldId id="282" r:id="rId14"/>
    <p:sldId id="291" r:id="rId15"/>
    <p:sldId id="283" r:id="rId16"/>
    <p:sldId id="285" r:id="rId17"/>
    <p:sldId id="284" r:id="rId18"/>
  </p:sldIdLst>
  <p:sldSz cx="9144000" cy="6858000" type="screen4x3"/>
  <p:notesSz cx="6858000" cy="9144000"/>
  <p:defaultTextStyle>
    <a:defPPr>
      <a:defRPr lang="en-GB"/>
    </a:defPPr>
    <a:lvl1pPr algn="l" rtl="0" fontAlgn="base">
      <a:spcBef>
        <a:spcPct val="0"/>
      </a:spcBef>
      <a:spcAft>
        <a:spcPct val="0"/>
      </a:spcAft>
      <a:defRPr sz="2200" kern="1200">
        <a:solidFill>
          <a:schemeClr val="tx1"/>
        </a:solidFill>
        <a:latin typeface="Comic Sans MS" pitchFamily="66" charset="0"/>
        <a:ea typeface="+mn-ea"/>
        <a:cs typeface="+mn-cs"/>
      </a:defRPr>
    </a:lvl1pPr>
    <a:lvl2pPr marL="457200" algn="l" rtl="0" fontAlgn="base">
      <a:spcBef>
        <a:spcPct val="0"/>
      </a:spcBef>
      <a:spcAft>
        <a:spcPct val="0"/>
      </a:spcAft>
      <a:defRPr sz="2200" kern="1200">
        <a:solidFill>
          <a:schemeClr val="tx1"/>
        </a:solidFill>
        <a:latin typeface="Comic Sans MS" pitchFamily="66" charset="0"/>
        <a:ea typeface="+mn-ea"/>
        <a:cs typeface="+mn-cs"/>
      </a:defRPr>
    </a:lvl2pPr>
    <a:lvl3pPr marL="914400" algn="l" rtl="0" fontAlgn="base">
      <a:spcBef>
        <a:spcPct val="0"/>
      </a:spcBef>
      <a:spcAft>
        <a:spcPct val="0"/>
      </a:spcAft>
      <a:defRPr sz="2200" kern="1200">
        <a:solidFill>
          <a:schemeClr val="tx1"/>
        </a:solidFill>
        <a:latin typeface="Comic Sans MS" pitchFamily="66" charset="0"/>
        <a:ea typeface="+mn-ea"/>
        <a:cs typeface="+mn-cs"/>
      </a:defRPr>
    </a:lvl3pPr>
    <a:lvl4pPr marL="1371600" algn="l" rtl="0" fontAlgn="base">
      <a:spcBef>
        <a:spcPct val="0"/>
      </a:spcBef>
      <a:spcAft>
        <a:spcPct val="0"/>
      </a:spcAft>
      <a:defRPr sz="2200" kern="1200">
        <a:solidFill>
          <a:schemeClr val="tx1"/>
        </a:solidFill>
        <a:latin typeface="Comic Sans MS" pitchFamily="66" charset="0"/>
        <a:ea typeface="+mn-ea"/>
        <a:cs typeface="+mn-cs"/>
      </a:defRPr>
    </a:lvl4pPr>
    <a:lvl5pPr marL="1828800" algn="l" rtl="0" fontAlgn="base">
      <a:spcBef>
        <a:spcPct val="0"/>
      </a:spcBef>
      <a:spcAft>
        <a:spcPct val="0"/>
      </a:spcAft>
      <a:defRPr sz="2200" kern="1200">
        <a:solidFill>
          <a:schemeClr val="tx1"/>
        </a:solidFill>
        <a:latin typeface="Comic Sans MS" pitchFamily="66" charset="0"/>
        <a:ea typeface="+mn-ea"/>
        <a:cs typeface="+mn-cs"/>
      </a:defRPr>
    </a:lvl5pPr>
    <a:lvl6pPr marL="2286000" algn="l" defTabSz="914400" rtl="0" eaLnBrk="1" latinLnBrk="0" hangingPunct="1">
      <a:defRPr sz="2200" kern="1200">
        <a:solidFill>
          <a:schemeClr val="tx1"/>
        </a:solidFill>
        <a:latin typeface="Comic Sans MS" pitchFamily="66" charset="0"/>
        <a:ea typeface="+mn-ea"/>
        <a:cs typeface="+mn-cs"/>
      </a:defRPr>
    </a:lvl6pPr>
    <a:lvl7pPr marL="2743200" algn="l" defTabSz="914400" rtl="0" eaLnBrk="1" latinLnBrk="0" hangingPunct="1">
      <a:defRPr sz="2200" kern="1200">
        <a:solidFill>
          <a:schemeClr val="tx1"/>
        </a:solidFill>
        <a:latin typeface="Comic Sans MS" pitchFamily="66" charset="0"/>
        <a:ea typeface="+mn-ea"/>
        <a:cs typeface="+mn-cs"/>
      </a:defRPr>
    </a:lvl7pPr>
    <a:lvl8pPr marL="3200400" algn="l" defTabSz="914400" rtl="0" eaLnBrk="1" latinLnBrk="0" hangingPunct="1">
      <a:defRPr sz="2200" kern="1200">
        <a:solidFill>
          <a:schemeClr val="tx1"/>
        </a:solidFill>
        <a:latin typeface="Comic Sans MS" pitchFamily="66" charset="0"/>
        <a:ea typeface="+mn-ea"/>
        <a:cs typeface="+mn-cs"/>
      </a:defRPr>
    </a:lvl8pPr>
    <a:lvl9pPr marL="3657600" algn="l" defTabSz="914400" rtl="0" eaLnBrk="1" latinLnBrk="0" hangingPunct="1">
      <a:defRPr sz="22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3CC"/>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974FA69-9593-4B0B-992C-BFE85F55E68C}" type="slidenum">
              <a:rPr lang="en-GB"/>
              <a:pPr>
                <a:defRPr/>
              </a:pPr>
              <a:t>‹#›</a:t>
            </a:fld>
            <a:endParaRPr lang="en-GB"/>
          </a:p>
        </p:txBody>
      </p:sp>
    </p:spTree>
    <p:extLst>
      <p:ext uri="{BB962C8B-B14F-4D97-AF65-F5344CB8AC3E}">
        <p14:creationId xmlns:p14="http://schemas.microsoft.com/office/powerpoint/2010/main" val="17270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8B674C1-3DBD-41BF-A19E-96414FFC6D98}" type="slidenum">
              <a:rPr lang="en-GB"/>
              <a:pPr>
                <a:defRPr/>
              </a:pPr>
              <a:t>‹#›</a:t>
            </a:fld>
            <a:endParaRPr lang="en-GB"/>
          </a:p>
        </p:txBody>
      </p:sp>
    </p:spTree>
    <p:extLst>
      <p:ext uri="{BB962C8B-B14F-4D97-AF65-F5344CB8AC3E}">
        <p14:creationId xmlns:p14="http://schemas.microsoft.com/office/powerpoint/2010/main" val="186460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DEAF2BE-FC4F-47E0-9F5D-41EDC1A7C8AF}" type="slidenum">
              <a:rPr lang="en-GB"/>
              <a:pPr>
                <a:defRPr/>
              </a:pPr>
              <a:t>‹#›</a:t>
            </a:fld>
            <a:endParaRPr lang="en-GB"/>
          </a:p>
        </p:txBody>
      </p:sp>
    </p:spTree>
    <p:extLst>
      <p:ext uri="{BB962C8B-B14F-4D97-AF65-F5344CB8AC3E}">
        <p14:creationId xmlns:p14="http://schemas.microsoft.com/office/powerpoint/2010/main" val="4066270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4CAC38E-2E63-40FE-8A4E-9DF0A7CC6BA9}" type="slidenum">
              <a:rPr lang="en-GB"/>
              <a:pPr>
                <a:defRPr/>
              </a:pPr>
              <a:t>‹#›</a:t>
            </a:fld>
            <a:endParaRPr lang="en-GB"/>
          </a:p>
        </p:txBody>
      </p:sp>
    </p:spTree>
    <p:extLst>
      <p:ext uri="{BB962C8B-B14F-4D97-AF65-F5344CB8AC3E}">
        <p14:creationId xmlns:p14="http://schemas.microsoft.com/office/powerpoint/2010/main" val="1499485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0AA519-95B7-4AA6-8EC9-08983C0AB841}" type="slidenum">
              <a:rPr lang="en-GB"/>
              <a:pPr>
                <a:defRPr/>
              </a:pPr>
              <a:t>‹#›</a:t>
            </a:fld>
            <a:endParaRPr lang="en-GB"/>
          </a:p>
        </p:txBody>
      </p:sp>
    </p:spTree>
    <p:extLst>
      <p:ext uri="{BB962C8B-B14F-4D97-AF65-F5344CB8AC3E}">
        <p14:creationId xmlns:p14="http://schemas.microsoft.com/office/powerpoint/2010/main" val="200359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1D05005-078D-48F5-AEC2-959FAA7F982F}" type="slidenum">
              <a:rPr lang="en-GB"/>
              <a:pPr>
                <a:defRPr/>
              </a:pPr>
              <a:t>‹#›</a:t>
            </a:fld>
            <a:endParaRPr lang="en-GB"/>
          </a:p>
        </p:txBody>
      </p:sp>
    </p:spTree>
    <p:extLst>
      <p:ext uri="{BB962C8B-B14F-4D97-AF65-F5344CB8AC3E}">
        <p14:creationId xmlns:p14="http://schemas.microsoft.com/office/powerpoint/2010/main" val="337593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D73CB9A-2B07-4C8F-AE82-9A397FFE3222}" type="slidenum">
              <a:rPr lang="en-GB"/>
              <a:pPr>
                <a:defRPr/>
              </a:pPr>
              <a:t>‹#›</a:t>
            </a:fld>
            <a:endParaRPr lang="en-GB"/>
          </a:p>
        </p:txBody>
      </p:sp>
    </p:spTree>
    <p:extLst>
      <p:ext uri="{BB962C8B-B14F-4D97-AF65-F5344CB8AC3E}">
        <p14:creationId xmlns:p14="http://schemas.microsoft.com/office/powerpoint/2010/main" val="484273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8BE2A45-BACD-4CD5-81F9-118B2E608766}" type="slidenum">
              <a:rPr lang="en-GB"/>
              <a:pPr>
                <a:defRPr/>
              </a:pPr>
              <a:t>‹#›</a:t>
            </a:fld>
            <a:endParaRPr lang="en-GB"/>
          </a:p>
        </p:txBody>
      </p:sp>
    </p:spTree>
    <p:extLst>
      <p:ext uri="{BB962C8B-B14F-4D97-AF65-F5344CB8AC3E}">
        <p14:creationId xmlns:p14="http://schemas.microsoft.com/office/powerpoint/2010/main" val="354960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02AAE50-233B-4A04-8172-4104501FDB92}" type="slidenum">
              <a:rPr lang="en-GB"/>
              <a:pPr>
                <a:defRPr/>
              </a:pPr>
              <a:t>‹#›</a:t>
            </a:fld>
            <a:endParaRPr lang="en-GB"/>
          </a:p>
        </p:txBody>
      </p:sp>
    </p:spTree>
    <p:extLst>
      <p:ext uri="{BB962C8B-B14F-4D97-AF65-F5344CB8AC3E}">
        <p14:creationId xmlns:p14="http://schemas.microsoft.com/office/powerpoint/2010/main" val="200731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B840499-E981-4816-BBE1-6C6DA1435AEC}" type="slidenum">
              <a:rPr lang="en-GB"/>
              <a:pPr>
                <a:defRPr/>
              </a:pPr>
              <a:t>‹#›</a:t>
            </a:fld>
            <a:endParaRPr lang="en-GB"/>
          </a:p>
        </p:txBody>
      </p:sp>
    </p:spTree>
    <p:extLst>
      <p:ext uri="{BB962C8B-B14F-4D97-AF65-F5344CB8AC3E}">
        <p14:creationId xmlns:p14="http://schemas.microsoft.com/office/powerpoint/2010/main" val="48654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146174E-77DD-4BAE-8104-0F521F2E38D2}" type="slidenum">
              <a:rPr lang="en-GB"/>
              <a:pPr>
                <a:defRPr/>
              </a:pPr>
              <a:t>‹#›</a:t>
            </a:fld>
            <a:endParaRPr lang="en-GB"/>
          </a:p>
        </p:txBody>
      </p:sp>
    </p:spTree>
    <p:extLst>
      <p:ext uri="{BB962C8B-B14F-4D97-AF65-F5344CB8AC3E}">
        <p14:creationId xmlns:p14="http://schemas.microsoft.com/office/powerpoint/2010/main" val="359407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1818F6A-5550-4854-AA09-780FFA17109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0" y="3000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eaLnBrk="1" hangingPunct="1"/>
            <a:endParaRPr lang="en-US" altLang="en-US"/>
          </a:p>
        </p:txBody>
      </p:sp>
      <p:sp>
        <p:nvSpPr>
          <p:cNvPr id="2052" name="TextBox 5"/>
          <p:cNvSpPr txBox="1">
            <a:spLocks noChangeArrowheads="1"/>
          </p:cNvSpPr>
          <p:nvPr/>
        </p:nvSpPr>
        <p:spPr bwMode="auto">
          <a:xfrm>
            <a:off x="1107281" y="4086046"/>
            <a:ext cx="69294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algn="ctr" eaLnBrk="1" hangingPunct="1"/>
            <a:r>
              <a:rPr lang="en-GB" altLang="en-US" sz="3600" dirty="0"/>
              <a:t>Welcome to Moore Class </a:t>
            </a:r>
          </a:p>
          <a:p>
            <a:pPr algn="ctr" eaLnBrk="1" hangingPunct="1"/>
            <a:r>
              <a:rPr lang="en-GB" altLang="en-US" sz="3600" dirty="0"/>
              <a:t>Year 3/4</a:t>
            </a:r>
          </a:p>
        </p:txBody>
      </p:sp>
      <p:pic>
        <p:nvPicPr>
          <p:cNvPr id="1026" name="Picture 2" descr="https://www.kent-teach.com/Uploads/Schools/2061/Crest/tn_Shoreham%20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836" y="772166"/>
            <a:ext cx="2952328" cy="27555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39825"/>
          </a:xfrm>
        </p:spPr>
        <p:txBody>
          <a:bodyPr/>
          <a:lstStyle/>
          <a:p>
            <a:pPr eaLnBrk="1" hangingPunct="1">
              <a:defRPr/>
            </a:pPr>
            <a:r>
              <a:rPr lang="en-GB" sz="3600" kern="1200" dirty="0">
                <a:solidFill>
                  <a:schemeClr val="tx1"/>
                </a:solidFill>
                <a:latin typeface="Comic Sans MS" pitchFamily="66" charset="0"/>
                <a:ea typeface="+mn-ea"/>
                <a:cs typeface="+mn-cs"/>
              </a:rPr>
              <a:t>Homework</a:t>
            </a:r>
          </a:p>
        </p:txBody>
      </p:sp>
      <p:sp>
        <p:nvSpPr>
          <p:cNvPr id="10243" name="Rectangle 3"/>
          <p:cNvSpPr txBox="1">
            <a:spLocks noChangeArrowheads="1"/>
          </p:cNvSpPr>
          <p:nvPr/>
        </p:nvSpPr>
        <p:spPr bwMode="auto">
          <a:xfrm>
            <a:off x="412234" y="1196752"/>
            <a:ext cx="8229600"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eaLnBrk="1" hangingPunct="1">
              <a:spcBef>
                <a:spcPct val="20000"/>
              </a:spcBef>
              <a:buFontTx/>
              <a:buChar char="•"/>
            </a:pPr>
            <a:r>
              <a:rPr lang="en-GB" altLang="en-US" sz="2400" dirty="0"/>
              <a:t>Maths homework will be given weekly on a Friday</a:t>
            </a:r>
          </a:p>
          <a:p>
            <a:pPr eaLnBrk="1" hangingPunct="1">
              <a:spcBef>
                <a:spcPct val="20000"/>
              </a:spcBef>
              <a:buFontTx/>
              <a:buChar char="•"/>
            </a:pPr>
            <a:r>
              <a:rPr lang="en-GB" altLang="en-US" sz="2400" dirty="0"/>
              <a:t>Topic homework. They may choose a minimum of 3 activities to complete from the homework chart – some may take 2 weeks to complete.</a:t>
            </a:r>
          </a:p>
          <a:p>
            <a:pPr eaLnBrk="1" hangingPunct="1">
              <a:spcBef>
                <a:spcPct val="20000"/>
              </a:spcBef>
              <a:buFontTx/>
              <a:buChar char="•"/>
            </a:pPr>
            <a:r>
              <a:rPr lang="en-GB" altLang="en-US" sz="2400" dirty="0"/>
              <a:t>It must be handed in by the following Wednesday</a:t>
            </a:r>
          </a:p>
          <a:p>
            <a:pPr eaLnBrk="1" hangingPunct="1">
              <a:spcBef>
                <a:spcPct val="20000"/>
              </a:spcBef>
              <a:buFontTx/>
              <a:buChar char="•"/>
            </a:pPr>
            <a:r>
              <a:rPr lang="en-GB" altLang="en-US" sz="2400" dirty="0"/>
              <a:t>Weekly Spellings and sentences relating to grammar work being covered at school</a:t>
            </a:r>
          </a:p>
          <a:p>
            <a:pPr eaLnBrk="1" hangingPunct="1">
              <a:spcBef>
                <a:spcPct val="20000"/>
              </a:spcBef>
              <a:buFontTx/>
              <a:buChar char="•"/>
            </a:pPr>
            <a:r>
              <a:rPr lang="en-GB" altLang="en-US" sz="2400" dirty="0"/>
              <a:t>Times table practise</a:t>
            </a:r>
          </a:p>
          <a:p>
            <a:pPr eaLnBrk="1" hangingPunct="1">
              <a:spcBef>
                <a:spcPct val="20000"/>
              </a:spcBef>
              <a:buFontTx/>
              <a:buChar char="•"/>
            </a:pPr>
            <a:r>
              <a:rPr lang="en-GB" altLang="en-US" sz="2400" dirty="0"/>
              <a:t>Daily reading</a:t>
            </a:r>
          </a:p>
          <a:p>
            <a:pPr eaLnBrk="1" hangingPunct="1">
              <a:spcBef>
                <a:spcPct val="20000"/>
              </a:spcBef>
              <a:buFontTx/>
              <a:buChar char="•"/>
            </a:pPr>
            <a:r>
              <a:rPr lang="en-GB" altLang="en-US" sz="2400" dirty="0"/>
              <a:t>Mathletics, Purple Mash and LEXIA logins will be stuck in the front of their reading records.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6968" y="908720"/>
            <a:ext cx="8615512" cy="5055492"/>
          </a:xfrm>
          <a:prstGeom prst="rect">
            <a:avLst/>
          </a:prstGeom>
        </p:spPr>
      </p:pic>
    </p:spTree>
    <p:extLst>
      <p:ext uri="{BB962C8B-B14F-4D97-AF65-F5344CB8AC3E}">
        <p14:creationId xmlns:p14="http://schemas.microsoft.com/office/powerpoint/2010/main" val="241502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39825"/>
          </a:xfrm>
        </p:spPr>
        <p:txBody>
          <a:bodyPr/>
          <a:lstStyle/>
          <a:p>
            <a:pPr eaLnBrk="1" hangingPunct="1">
              <a:defRPr/>
            </a:pPr>
            <a:r>
              <a:rPr lang="en-GB" sz="3600" kern="1200" dirty="0">
                <a:solidFill>
                  <a:schemeClr val="tx1"/>
                </a:solidFill>
                <a:latin typeface="Comic Sans MS" pitchFamily="66" charset="0"/>
                <a:ea typeface="+mn-ea"/>
                <a:cs typeface="+mn-cs"/>
              </a:rPr>
              <a:t>Physical Education</a:t>
            </a:r>
          </a:p>
        </p:txBody>
      </p:sp>
      <p:sp>
        <p:nvSpPr>
          <p:cNvPr id="5" name="Rectangle 3"/>
          <p:cNvSpPr txBox="1">
            <a:spLocks noChangeArrowheads="1"/>
          </p:cNvSpPr>
          <p:nvPr/>
        </p:nvSpPr>
        <p:spPr bwMode="auto">
          <a:xfrm>
            <a:off x="500063" y="1600200"/>
            <a:ext cx="7758112" cy="4530725"/>
          </a:xfrm>
          <a:prstGeom prst="rect">
            <a:avLst/>
          </a:prstGeom>
          <a:noFill/>
          <a:ln w="9525">
            <a:noFill/>
            <a:miter lim="800000"/>
            <a:headEnd/>
            <a:tailEnd/>
          </a:ln>
          <a:effectLst/>
        </p:spPr>
        <p:txBody>
          <a:bodyPr/>
          <a:lstStyle/>
          <a:p>
            <a:pPr marL="457200" indent="-457200">
              <a:lnSpc>
                <a:spcPct val="90000"/>
              </a:lnSpc>
              <a:spcBef>
                <a:spcPct val="20000"/>
              </a:spcBef>
              <a:buFont typeface="Arial" panose="020B0604020202020204" pitchFamily="34" charset="0"/>
              <a:buChar char="•"/>
              <a:defRPr/>
            </a:pPr>
            <a:r>
              <a:rPr lang="en-GB" sz="2800" dirty="0"/>
              <a:t>Monday  and Friday  – come to school in PE kits.  </a:t>
            </a:r>
          </a:p>
          <a:p>
            <a:pPr marL="457200" indent="-457200">
              <a:lnSpc>
                <a:spcPct val="90000"/>
              </a:lnSpc>
              <a:spcBef>
                <a:spcPct val="20000"/>
              </a:spcBef>
              <a:buFont typeface="Arial" panose="020B0604020202020204" pitchFamily="34" charset="0"/>
              <a:buChar char="•"/>
              <a:defRPr/>
            </a:pPr>
            <a:endParaRPr lang="en-GB" sz="2800" dirty="0"/>
          </a:p>
          <a:p>
            <a:pPr algn="ctr">
              <a:lnSpc>
                <a:spcPct val="90000"/>
              </a:lnSpc>
              <a:spcBef>
                <a:spcPct val="20000"/>
              </a:spcBef>
              <a:defRPr/>
            </a:pPr>
            <a:r>
              <a:rPr lang="en-GB" sz="3600" dirty="0"/>
              <a:t>Outside Learning</a:t>
            </a:r>
          </a:p>
          <a:p>
            <a:pPr marL="571500" indent="-571500">
              <a:lnSpc>
                <a:spcPct val="90000"/>
              </a:lnSpc>
              <a:spcBef>
                <a:spcPct val="20000"/>
              </a:spcBef>
              <a:buFont typeface="Arial" panose="020B0604020202020204" pitchFamily="34" charset="0"/>
              <a:buChar char="•"/>
              <a:defRPr/>
            </a:pPr>
            <a:r>
              <a:rPr lang="en-GB" sz="2800" dirty="0"/>
              <a:t>We aim to use our outside area more for learning therefore please can they always have a pair of wellies / shoes suitable for the wet and mud in school</a:t>
            </a:r>
          </a:p>
          <a:p>
            <a:pPr marL="342900" indent="-342900">
              <a:lnSpc>
                <a:spcPct val="90000"/>
              </a:lnSpc>
              <a:spcBef>
                <a:spcPct val="20000"/>
              </a:spcBef>
              <a:buFont typeface="Wingdings" pitchFamily="2" charset="2"/>
              <a:buNone/>
              <a:defRPr/>
            </a:pPr>
            <a:endParaRPr lang="en-GB" sz="3200" kern="0" dirty="0">
              <a:latin typeface="+mn-lt"/>
            </a:endParaRPr>
          </a:p>
          <a:p>
            <a:pPr marL="342900" indent="-342900">
              <a:lnSpc>
                <a:spcPct val="90000"/>
              </a:lnSpc>
              <a:spcBef>
                <a:spcPct val="20000"/>
              </a:spcBef>
              <a:buFont typeface="Wingdings" pitchFamily="2" charset="2"/>
              <a:buNone/>
              <a:defRPr/>
            </a:pPr>
            <a:endParaRPr lang="en-GB" sz="3200" kern="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71625" y="260350"/>
            <a:ext cx="6300788" cy="1139825"/>
          </a:xfrm>
        </p:spPr>
        <p:txBody>
          <a:bodyPr/>
          <a:lstStyle/>
          <a:p>
            <a:pPr eaLnBrk="1" hangingPunct="1">
              <a:defRPr/>
            </a:pPr>
            <a:r>
              <a:rPr lang="en-GB" sz="3600" kern="1200" dirty="0">
                <a:solidFill>
                  <a:schemeClr val="tx1"/>
                </a:solidFill>
                <a:latin typeface="Comic Sans MS" pitchFamily="66" charset="0"/>
                <a:ea typeface="+mn-ea"/>
                <a:cs typeface="+mn-cs"/>
              </a:rPr>
              <a:t>Healthy Minds</a:t>
            </a:r>
          </a:p>
        </p:txBody>
      </p:sp>
      <p:sp>
        <p:nvSpPr>
          <p:cNvPr id="13315" name="Rectangle 3"/>
          <p:cNvSpPr txBox="1">
            <a:spLocks noChangeArrowheads="1"/>
          </p:cNvSpPr>
          <p:nvPr/>
        </p:nvSpPr>
        <p:spPr bwMode="auto">
          <a:xfrm>
            <a:off x="467545" y="1844675"/>
            <a:ext cx="7484244" cy="2664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eaLnBrk="1" hangingPunct="1">
              <a:spcBef>
                <a:spcPct val="20000"/>
              </a:spcBef>
              <a:buFontTx/>
              <a:buChar char="•"/>
            </a:pPr>
            <a:r>
              <a:rPr lang="en-GB" altLang="en-US" sz="2800" dirty="0"/>
              <a:t>Water bottles – with water only. They have these on their desks all day</a:t>
            </a:r>
          </a:p>
          <a:p>
            <a:pPr eaLnBrk="1" hangingPunct="1">
              <a:spcBef>
                <a:spcPct val="20000"/>
              </a:spcBef>
              <a:buFontTx/>
              <a:buChar char="•"/>
            </a:pPr>
            <a:r>
              <a:rPr lang="en-GB" altLang="en-US" sz="2800" dirty="0"/>
              <a:t>Morning snack - fruit</a:t>
            </a:r>
          </a:p>
          <a:p>
            <a:pPr eaLnBrk="1" hangingPunct="1">
              <a:spcBef>
                <a:spcPct val="20000"/>
              </a:spcBef>
              <a:buFontTx/>
              <a:buChar char="•"/>
            </a:pPr>
            <a:r>
              <a:rPr lang="en-GB" altLang="en-US" sz="2800" dirty="0"/>
              <a:t>Healthy lunchboxes </a:t>
            </a:r>
          </a:p>
          <a:p>
            <a:pPr eaLnBrk="1" hangingPunct="1">
              <a:spcBef>
                <a:spcPct val="20000"/>
              </a:spcBef>
              <a:buFontTx/>
              <a:buChar char="•"/>
            </a:pPr>
            <a:r>
              <a:rPr lang="en-GB" altLang="en-US" sz="2800" dirty="0"/>
              <a:t>Healthy School Meals</a:t>
            </a:r>
          </a:p>
          <a:p>
            <a:pPr eaLnBrk="1" hangingPunct="1">
              <a:spcBef>
                <a:spcPct val="20000"/>
              </a:spcBef>
              <a:buFont typeface="Wingdings" pitchFamily="2" charset="2"/>
              <a:buNone/>
            </a:pPr>
            <a:endParaRPr lang="en-GB" altLang="en-US" sz="3200"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Uniform</a:t>
            </a:r>
          </a:p>
        </p:txBody>
      </p:sp>
      <p:sp>
        <p:nvSpPr>
          <p:cNvPr id="3" name="Content Placeholder 2"/>
          <p:cNvSpPr>
            <a:spLocks noGrp="1"/>
          </p:cNvSpPr>
          <p:nvPr>
            <p:ph idx="1"/>
          </p:nvPr>
        </p:nvSpPr>
        <p:spPr>
          <a:xfrm>
            <a:off x="457200" y="1600200"/>
            <a:ext cx="8229600" cy="4781128"/>
          </a:xfrm>
        </p:spPr>
        <p:txBody>
          <a:bodyPr/>
          <a:lstStyle/>
          <a:p>
            <a:r>
              <a:rPr lang="en-GB" dirty="0"/>
              <a:t>Please ensure uniform is always worn. </a:t>
            </a:r>
          </a:p>
          <a:p>
            <a:r>
              <a:rPr lang="en-GB" dirty="0"/>
              <a:t>Hair needs to be tied back if necessary with black, brown or green hair bands.  Hair accessories </a:t>
            </a:r>
            <a:r>
              <a:rPr lang="en-GB" dirty="0" err="1"/>
              <a:t>ie</a:t>
            </a:r>
            <a:r>
              <a:rPr lang="en-GB" dirty="0"/>
              <a:t>: clips also need to be these colours. </a:t>
            </a:r>
          </a:p>
          <a:p>
            <a:r>
              <a:rPr lang="en-GB" dirty="0"/>
              <a:t>Earrings – studs only please and they need to be able to remove these for PE, or not wear them on PE days, and have a pot to put them in. </a:t>
            </a:r>
          </a:p>
        </p:txBody>
      </p:sp>
    </p:spTree>
    <p:extLst>
      <p:ext uri="{BB962C8B-B14F-4D97-AF65-F5344CB8AC3E}">
        <p14:creationId xmlns:p14="http://schemas.microsoft.com/office/powerpoint/2010/main" val="11146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00063" y="571723"/>
            <a:ext cx="8229600" cy="5832475"/>
          </a:xfrm>
          <a:prstGeom prst="rect">
            <a:avLst/>
          </a:prstGeom>
          <a:noFill/>
          <a:ln w="9525">
            <a:noFill/>
            <a:miter lim="800000"/>
            <a:headEnd/>
            <a:tailEnd/>
          </a:ln>
          <a:effectLst/>
        </p:spPr>
        <p:txBody>
          <a:bodyPr/>
          <a:lstStyle/>
          <a:p>
            <a:pPr marL="342900" indent="-342900" algn="ctr">
              <a:spcBef>
                <a:spcPct val="20000"/>
              </a:spcBef>
              <a:defRPr/>
            </a:pPr>
            <a:r>
              <a:rPr lang="en-GB" sz="3600" dirty="0"/>
              <a:t>Classroom Plan </a:t>
            </a:r>
          </a:p>
          <a:p>
            <a:pPr marL="342900" indent="-342900" algn="ctr">
              <a:spcBef>
                <a:spcPct val="20000"/>
              </a:spcBef>
              <a:defRPr/>
            </a:pPr>
            <a:endParaRPr lang="en-GB" sz="3200" kern="0" dirty="0">
              <a:latin typeface="+mn-lt"/>
            </a:endParaRPr>
          </a:p>
          <a:p>
            <a:pPr marL="342900" indent="-342900">
              <a:spcBef>
                <a:spcPct val="20000"/>
              </a:spcBef>
              <a:buFontTx/>
              <a:buChar char="•"/>
              <a:defRPr/>
            </a:pPr>
            <a:r>
              <a:rPr lang="en-GB" sz="2400" dirty="0"/>
              <a:t>Developing independence</a:t>
            </a:r>
          </a:p>
          <a:p>
            <a:pPr marL="342900" indent="-342900">
              <a:spcBef>
                <a:spcPct val="20000"/>
              </a:spcBef>
              <a:buFontTx/>
              <a:buChar char="•"/>
              <a:defRPr/>
            </a:pPr>
            <a:endParaRPr lang="en-GB" sz="2400" dirty="0"/>
          </a:p>
          <a:p>
            <a:pPr marL="342900" indent="-342900">
              <a:spcBef>
                <a:spcPct val="20000"/>
              </a:spcBef>
              <a:buFontTx/>
              <a:buChar char="•"/>
              <a:defRPr/>
            </a:pPr>
            <a:r>
              <a:rPr lang="en-GB" sz="2400" dirty="0"/>
              <a:t>Responsibilities to take care of their own belongings, letters, homework and PE/ Games kit</a:t>
            </a:r>
          </a:p>
          <a:p>
            <a:pPr marL="342900" indent="-342900">
              <a:spcBef>
                <a:spcPct val="20000"/>
              </a:spcBef>
              <a:defRPr/>
            </a:pPr>
            <a:endParaRPr lang="en-GB" sz="2400" dirty="0"/>
          </a:p>
          <a:p>
            <a:pPr marL="342900" indent="-342900">
              <a:spcBef>
                <a:spcPct val="20000"/>
              </a:spcBef>
              <a:buFontTx/>
              <a:buChar char="•"/>
              <a:defRPr/>
            </a:pPr>
            <a:r>
              <a:rPr lang="en-GB" sz="2400" dirty="0"/>
              <a:t>To ask for help whenever the children require it</a:t>
            </a:r>
          </a:p>
          <a:p>
            <a:pPr marL="342900" indent="-342900">
              <a:spcBef>
                <a:spcPct val="20000"/>
              </a:spcBef>
              <a:buFont typeface="Wingdings" pitchFamily="2" charset="2"/>
              <a:buNone/>
              <a:defRPr/>
            </a:pPr>
            <a:endParaRPr lang="en-GB" sz="3200" kern="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277813"/>
            <a:ext cx="8229600" cy="1139825"/>
          </a:xfrm>
        </p:spPr>
        <p:txBody>
          <a:bodyPr/>
          <a:lstStyle/>
          <a:p>
            <a:pPr eaLnBrk="1" hangingPunct="1">
              <a:defRPr/>
            </a:pPr>
            <a:r>
              <a:rPr lang="en-GB" sz="3600" kern="1200" dirty="0">
                <a:solidFill>
                  <a:schemeClr val="tx1"/>
                </a:solidFill>
                <a:latin typeface="Comic Sans MS" pitchFamily="66" charset="0"/>
                <a:ea typeface="+mn-ea"/>
                <a:cs typeface="+mn-cs"/>
              </a:rPr>
              <a:t>Behaviour and Discipline</a:t>
            </a:r>
          </a:p>
        </p:txBody>
      </p:sp>
      <p:sp>
        <p:nvSpPr>
          <p:cNvPr id="15363" name="Rectangle 3"/>
          <p:cNvSpPr txBox="1">
            <a:spLocks noChangeArrowheads="1"/>
          </p:cNvSpPr>
          <p:nvPr/>
        </p:nvSpPr>
        <p:spPr bwMode="auto">
          <a:xfrm>
            <a:off x="308451" y="1124744"/>
            <a:ext cx="8363272"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eaLnBrk="1" hangingPunct="1">
              <a:spcBef>
                <a:spcPct val="20000"/>
              </a:spcBef>
              <a:buFont typeface="Arial" charset="0"/>
              <a:buChar char="•"/>
            </a:pPr>
            <a:r>
              <a:rPr lang="en-GB" altLang="en-US" sz="2800" dirty="0"/>
              <a:t>Positive discipline</a:t>
            </a:r>
          </a:p>
          <a:p>
            <a:pPr eaLnBrk="1" hangingPunct="1">
              <a:spcBef>
                <a:spcPct val="20000"/>
              </a:spcBef>
              <a:buFont typeface="Arial" charset="0"/>
              <a:buChar char="•"/>
            </a:pPr>
            <a:r>
              <a:rPr lang="en-GB" altLang="en-US" sz="2800" dirty="0"/>
              <a:t>Good to be Green</a:t>
            </a:r>
          </a:p>
          <a:p>
            <a:pPr eaLnBrk="1" hangingPunct="1">
              <a:spcBef>
                <a:spcPct val="20000"/>
              </a:spcBef>
              <a:buFont typeface="Arial" charset="0"/>
              <a:buChar char="•"/>
            </a:pPr>
            <a:r>
              <a:rPr lang="en-GB" altLang="en-US" sz="2800" dirty="0"/>
              <a:t>Bullying will not be tolerated.  </a:t>
            </a:r>
          </a:p>
          <a:p>
            <a:pPr eaLnBrk="1" hangingPunct="1">
              <a:spcBef>
                <a:spcPct val="20000"/>
              </a:spcBef>
              <a:buFont typeface="Arial" charset="0"/>
              <a:buChar char="•"/>
            </a:pPr>
            <a:r>
              <a:rPr lang="en-GB" altLang="en-US" sz="2800" dirty="0"/>
              <a:t>If there are any issues please speak to us straight away.  If we can deal with small issues sooner they will hopefully not escalate into something bigger.  But we need to know.  Please encourage your children to tell us if they have any problems and not wait to home-time to tell you first.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277813"/>
            <a:ext cx="8229600" cy="1139825"/>
          </a:xfrm>
        </p:spPr>
        <p:txBody>
          <a:bodyPr/>
          <a:lstStyle/>
          <a:p>
            <a:pPr eaLnBrk="1" hangingPunct="1">
              <a:defRPr/>
            </a:pPr>
            <a:r>
              <a:rPr lang="en-GB" sz="3600" kern="1200" dirty="0">
                <a:solidFill>
                  <a:schemeClr val="tx1"/>
                </a:solidFill>
                <a:latin typeface="Comic Sans MS" pitchFamily="66" charset="0"/>
                <a:ea typeface="+mn-ea"/>
                <a:cs typeface="+mn-cs"/>
              </a:rPr>
              <a:t>Thank You</a:t>
            </a:r>
          </a:p>
        </p:txBody>
      </p:sp>
      <p:sp>
        <p:nvSpPr>
          <p:cNvPr id="16387" name="Rectangle 3"/>
          <p:cNvSpPr txBox="1">
            <a:spLocks noChangeArrowheads="1"/>
          </p:cNvSpPr>
          <p:nvPr/>
        </p:nvSpPr>
        <p:spPr bwMode="auto">
          <a:xfrm>
            <a:off x="500063" y="1643063"/>
            <a:ext cx="822960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algn="ctr" eaLnBrk="1" hangingPunct="1">
              <a:spcBef>
                <a:spcPct val="20000"/>
              </a:spcBef>
              <a:buFont typeface="Wingdings" pitchFamily="2" charset="2"/>
              <a:buNone/>
            </a:pPr>
            <a:r>
              <a:rPr lang="en-GB" altLang="en-US" sz="2400"/>
              <a:t>Thank you for attending and we look forward to getting to know you all!</a:t>
            </a:r>
          </a:p>
        </p:txBody>
      </p:sp>
      <p:pic>
        <p:nvPicPr>
          <p:cNvPr id="7" name="Picture 2" descr="https://www.kent-teach.com/Uploads/Schools/2061/Crest/tn_Shoreham%20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8699" y="2924944"/>
            <a:ext cx="2952328" cy="27555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107504" y="785813"/>
            <a:ext cx="8856984"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algn="ctr" eaLnBrk="1" hangingPunct="1"/>
            <a:r>
              <a:rPr lang="en-GB" altLang="en-US" sz="3600" dirty="0"/>
              <a:t>Year 3/4 Team</a:t>
            </a:r>
          </a:p>
          <a:p>
            <a:pPr eaLnBrk="1" hangingPunct="1"/>
            <a:endParaRPr lang="en-GB" altLang="en-US" sz="3600" dirty="0"/>
          </a:p>
          <a:p>
            <a:pPr eaLnBrk="1" hangingPunct="1">
              <a:buFont typeface="Arial" charset="0"/>
              <a:buChar char="•"/>
            </a:pPr>
            <a:r>
              <a:rPr lang="en-GB" altLang="en-US" sz="3600" dirty="0"/>
              <a:t> Miss Fitch – Class Teacher</a:t>
            </a:r>
          </a:p>
          <a:p>
            <a:pPr eaLnBrk="1" hangingPunct="1">
              <a:buFont typeface="Arial" charset="0"/>
              <a:buChar char="•"/>
            </a:pPr>
            <a:endParaRPr lang="en-GB" altLang="en-US" sz="3600" dirty="0"/>
          </a:p>
          <a:p>
            <a:pPr eaLnBrk="1" hangingPunct="1">
              <a:buFont typeface="Arial" charset="0"/>
              <a:buChar char="•"/>
            </a:pPr>
            <a:r>
              <a:rPr lang="en-GB" altLang="en-US" sz="3600" dirty="0"/>
              <a:t> Mrs Witt – Teaching Assistant (M-</a:t>
            </a:r>
            <a:r>
              <a:rPr lang="en-GB" altLang="en-US" sz="3600" dirty="0" err="1"/>
              <a:t>Th</a:t>
            </a:r>
            <a:r>
              <a:rPr lang="en-GB" altLang="en-US" sz="3600" dirty="0"/>
              <a:t>)</a:t>
            </a:r>
          </a:p>
          <a:p>
            <a:pPr eaLnBrk="1" hangingPunct="1">
              <a:buFont typeface="Arial" charset="0"/>
              <a:buChar char="•"/>
            </a:pPr>
            <a:r>
              <a:rPr lang="en-GB" altLang="en-US" sz="3600" dirty="0"/>
              <a:t>Mrs Paige – Teaching Assistant (Fri and interventions M-Th)</a:t>
            </a:r>
          </a:p>
          <a:p>
            <a:pPr eaLnBrk="1" hangingPunct="1"/>
            <a:endParaRPr lang="en-GB" altLang="en-US" sz="3600" dirty="0"/>
          </a:p>
          <a:p>
            <a:pPr eaLnBrk="1" hangingPunct="1"/>
            <a:endParaRPr lang="en-GB" altLang="en-US" sz="3600" dirty="0"/>
          </a:p>
          <a:p>
            <a:pPr eaLnBrk="1" hangingPunct="1">
              <a:buFont typeface="Arial" charset="0"/>
              <a:buChar char="•"/>
            </a:pPr>
            <a:r>
              <a:rPr lang="en-GB" altLang="en-US" sz="3600" dirty="0"/>
              <a:t>Mrs Bass  - PPA Cover (Thursday pm)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80871"/>
            <a:ext cx="9144000" cy="5496258"/>
          </a:xfrm>
          <a:prstGeom prst="rect">
            <a:avLst/>
          </a:prstGeom>
        </p:spPr>
      </p:pic>
    </p:spTree>
    <p:extLst>
      <p:ext uri="{BB962C8B-B14F-4D97-AF65-F5344CB8AC3E}">
        <p14:creationId xmlns:p14="http://schemas.microsoft.com/office/powerpoint/2010/main" val="38843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28625" y="285750"/>
            <a:ext cx="8229600" cy="1139825"/>
          </a:xfrm>
        </p:spPr>
        <p:txBody>
          <a:bodyPr/>
          <a:lstStyle/>
          <a:p>
            <a:pPr eaLnBrk="1" hangingPunct="1">
              <a:defRPr/>
            </a:pPr>
            <a:r>
              <a:rPr lang="en-GB" sz="3600" kern="1200" dirty="0">
                <a:solidFill>
                  <a:schemeClr val="tx1"/>
                </a:solidFill>
                <a:latin typeface="Comic Sans MS" pitchFamily="66" charset="0"/>
                <a:ea typeface="+mn-ea"/>
                <a:cs typeface="+mn-cs"/>
              </a:rPr>
              <a:t>Reading</a:t>
            </a:r>
          </a:p>
        </p:txBody>
      </p:sp>
      <p:sp>
        <p:nvSpPr>
          <p:cNvPr id="5123" name="Rectangle 3"/>
          <p:cNvSpPr txBox="1">
            <a:spLocks noChangeArrowheads="1"/>
          </p:cNvSpPr>
          <p:nvPr/>
        </p:nvSpPr>
        <p:spPr bwMode="auto">
          <a:xfrm>
            <a:off x="471411" y="1196752"/>
            <a:ext cx="8229600"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eaLnBrk="1" hangingPunct="1">
              <a:lnSpc>
                <a:spcPct val="80000"/>
              </a:lnSpc>
              <a:spcBef>
                <a:spcPct val="20000"/>
              </a:spcBef>
              <a:buFontTx/>
              <a:buChar char="•"/>
            </a:pPr>
            <a:r>
              <a:rPr lang="en-GB" altLang="en-US" sz="2400" dirty="0"/>
              <a:t>Please sign reading records every time your child has read (daily)</a:t>
            </a:r>
          </a:p>
          <a:p>
            <a:pPr eaLnBrk="1" hangingPunct="1">
              <a:lnSpc>
                <a:spcPct val="80000"/>
              </a:lnSpc>
              <a:spcBef>
                <a:spcPct val="20000"/>
              </a:spcBef>
              <a:buFont typeface="Wingdings" pitchFamily="2" charset="2"/>
              <a:buNone/>
            </a:pPr>
            <a:endParaRPr lang="en-GB" altLang="en-US" sz="2400" dirty="0"/>
          </a:p>
          <a:p>
            <a:pPr eaLnBrk="1" hangingPunct="1">
              <a:lnSpc>
                <a:spcPct val="80000"/>
              </a:lnSpc>
              <a:spcBef>
                <a:spcPct val="20000"/>
              </a:spcBef>
              <a:buFontTx/>
              <a:buChar char="•"/>
            </a:pPr>
            <a:r>
              <a:rPr lang="en-GB" altLang="en-US" sz="2400" dirty="0"/>
              <a:t>These will be checked frequently. </a:t>
            </a:r>
          </a:p>
          <a:p>
            <a:pPr eaLnBrk="1" hangingPunct="1">
              <a:lnSpc>
                <a:spcPct val="80000"/>
              </a:lnSpc>
              <a:spcBef>
                <a:spcPct val="20000"/>
              </a:spcBef>
              <a:buFontTx/>
              <a:buChar char="•"/>
            </a:pPr>
            <a:r>
              <a:rPr lang="en-GB" altLang="en-US" sz="2400" dirty="0"/>
              <a:t>100 signatures = a book!</a:t>
            </a:r>
          </a:p>
          <a:p>
            <a:pPr eaLnBrk="1" hangingPunct="1">
              <a:lnSpc>
                <a:spcPct val="80000"/>
              </a:lnSpc>
              <a:spcBef>
                <a:spcPct val="20000"/>
              </a:spcBef>
              <a:buFontTx/>
              <a:buChar char="•"/>
            </a:pPr>
            <a:endParaRPr lang="en-GB" altLang="en-US" sz="2400" dirty="0"/>
          </a:p>
          <a:p>
            <a:pPr eaLnBrk="1" hangingPunct="1">
              <a:lnSpc>
                <a:spcPct val="80000"/>
              </a:lnSpc>
              <a:spcBef>
                <a:spcPct val="20000"/>
              </a:spcBef>
              <a:buFontTx/>
              <a:buChar char="•"/>
            </a:pPr>
            <a:r>
              <a:rPr lang="en-GB" altLang="en-US" sz="2400" dirty="0"/>
              <a:t>Please ensure that your child reads every day (10 minutes) as it really helps in many areas of the curriculum.</a:t>
            </a:r>
          </a:p>
          <a:p>
            <a:pPr eaLnBrk="1" hangingPunct="1">
              <a:lnSpc>
                <a:spcPct val="80000"/>
              </a:lnSpc>
              <a:spcBef>
                <a:spcPct val="20000"/>
              </a:spcBef>
              <a:buFont typeface="Wingdings" pitchFamily="2" charset="2"/>
              <a:buNone/>
            </a:pPr>
            <a:endParaRPr lang="en-GB" altLang="en-US" sz="2400" dirty="0"/>
          </a:p>
          <a:p>
            <a:pPr eaLnBrk="1" hangingPunct="1">
              <a:lnSpc>
                <a:spcPct val="80000"/>
              </a:lnSpc>
              <a:spcBef>
                <a:spcPct val="20000"/>
              </a:spcBef>
              <a:buFontTx/>
              <a:buChar char="•"/>
            </a:pPr>
            <a:r>
              <a:rPr lang="en-GB" altLang="en-US" sz="2400" dirty="0"/>
              <a:t>Learning key words and asking questions about the books that they are reading.</a:t>
            </a:r>
          </a:p>
          <a:p>
            <a:pPr eaLnBrk="1" hangingPunct="1">
              <a:lnSpc>
                <a:spcPct val="80000"/>
              </a:lnSpc>
              <a:spcBef>
                <a:spcPct val="20000"/>
              </a:spcBef>
              <a:buFontTx/>
              <a:buChar char="•"/>
            </a:pPr>
            <a:endParaRPr lang="en-GB" altLang="en-US" sz="2400" dirty="0"/>
          </a:p>
          <a:p>
            <a:pPr eaLnBrk="1" hangingPunct="1">
              <a:lnSpc>
                <a:spcPct val="80000"/>
              </a:lnSpc>
              <a:spcBef>
                <a:spcPct val="20000"/>
              </a:spcBef>
              <a:buFontTx/>
              <a:buChar char="•"/>
            </a:pPr>
            <a:r>
              <a:rPr lang="en-GB" altLang="en-US" sz="2400" dirty="0"/>
              <a:t>The school is having a big push on reading so we would welcome anyone who is able to come in to school and listen to children read.</a:t>
            </a:r>
          </a:p>
        </p:txBody>
      </p:sp>
    </p:spTree>
  </p:cSld>
  <p:clrMapOvr>
    <a:overrideClrMapping bg1="dk2" tx1="lt1" bg2="dk1"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39825"/>
          </a:xfrm>
        </p:spPr>
        <p:txBody>
          <a:bodyPr/>
          <a:lstStyle/>
          <a:p>
            <a:pPr eaLnBrk="1" hangingPunct="1">
              <a:defRPr/>
            </a:pPr>
            <a:r>
              <a:rPr lang="en-GB" sz="3600" kern="1200" dirty="0">
                <a:solidFill>
                  <a:schemeClr val="tx1"/>
                </a:solidFill>
                <a:latin typeface="Comic Sans MS" pitchFamily="66" charset="0"/>
                <a:ea typeface="+mn-ea"/>
                <a:cs typeface="+mn-cs"/>
              </a:rPr>
              <a:t>Literacy</a:t>
            </a:r>
          </a:p>
        </p:txBody>
      </p:sp>
      <p:sp>
        <p:nvSpPr>
          <p:cNvPr id="6147" name="Rectangle 3"/>
          <p:cNvSpPr txBox="1">
            <a:spLocks noChangeArrowheads="1"/>
          </p:cNvSpPr>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eaLnBrk="1" hangingPunct="1">
              <a:spcBef>
                <a:spcPct val="20000"/>
              </a:spcBef>
              <a:buFontTx/>
              <a:buChar char="•"/>
            </a:pPr>
            <a:r>
              <a:rPr lang="en-GB" altLang="en-US" sz="2400" dirty="0"/>
              <a:t>Areas of learning this term – Escape From Pompeii / Instructions.</a:t>
            </a:r>
          </a:p>
          <a:p>
            <a:pPr eaLnBrk="1" hangingPunct="1">
              <a:spcBef>
                <a:spcPct val="20000"/>
              </a:spcBef>
              <a:buFontTx/>
              <a:buChar char="•"/>
            </a:pPr>
            <a:r>
              <a:rPr lang="en-GB" altLang="en-US" sz="2400" dirty="0"/>
              <a:t>Spellings – test on a Wednesday and new spellings to be given out on Fridays</a:t>
            </a:r>
          </a:p>
          <a:p>
            <a:pPr eaLnBrk="1" hangingPunct="1">
              <a:spcBef>
                <a:spcPct val="20000"/>
              </a:spcBef>
              <a:buFontTx/>
              <a:buChar char="•"/>
            </a:pPr>
            <a:r>
              <a:rPr lang="en-GB" altLang="en-US" sz="2400" dirty="0"/>
              <a:t>Big Writing – Vocabulary, Connectives, Openers and Punctuation pyramid (VCOP)</a:t>
            </a:r>
          </a:p>
          <a:p>
            <a:pPr eaLnBrk="1" hangingPunct="1">
              <a:spcBef>
                <a:spcPct val="20000"/>
              </a:spcBef>
              <a:buFontTx/>
              <a:buChar char="•"/>
            </a:pPr>
            <a:r>
              <a:rPr lang="en-GB" altLang="en-US" sz="2400" dirty="0"/>
              <a:t>Handwriting - cursive</a:t>
            </a:r>
          </a:p>
          <a:p>
            <a:pPr eaLnBrk="1" hangingPunct="1">
              <a:spcBef>
                <a:spcPct val="20000"/>
              </a:spcBef>
              <a:buFontTx/>
              <a:buChar char="•"/>
            </a:pPr>
            <a:r>
              <a:rPr lang="en-GB" altLang="en-US" sz="2400" dirty="0"/>
              <a:t>Expectations of presentation</a:t>
            </a:r>
          </a:p>
          <a:p>
            <a:pPr eaLnBrk="1" hangingPunct="1">
              <a:spcBef>
                <a:spcPct val="20000"/>
              </a:spcBef>
              <a:buFontTx/>
              <a:buChar char="•"/>
            </a:pPr>
            <a:r>
              <a:rPr lang="en-GB" altLang="en-US" sz="2400" dirty="0"/>
              <a:t>Writing for a purpose – making links</a:t>
            </a:r>
          </a:p>
          <a:p>
            <a:pPr eaLnBrk="1" hangingPunct="1">
              <a:spcBef>
                <a:spcPct val="20000"/>
              </a:spcBef>
              <a:buFontTx/>
              <a:buChar char="•"/>
            </a:pPr>
            <a:r>
              <a:rPr lang="en-GB" altLang="en-US" sz="2400" dirty="0"/>
              <a:t>Guided Reading – Destination Reader</a:t>
            </a:r>
          </a:p>
          <a:p>
            <a:pPr eaLnBrk="1" hangingPunct="1">
              <a:spcBef>
                <a:spcPct val="20000"/>
              </a:spcBef>
              <a:buFontTx/>
              <a:buChar char="•"/>
            </a:pPr>
            <a:r>
              <a:rPr lang="en-GB" altLang="en-US" sz="2400" dirty="0"/>
              <a:t>Core skills literacy – grammar, handwriting, spelling</a:t>
            </a:r>
          </a:p>
          <a:p>
            <a:pPr eaLnBrk="1" hangingPunct="1">
              <a:spcBef>
                <a:spcPct val="20000"/>
              </a:spcBef>
              <a:buFont typeface="Wingdings" pitchFamily="2" charset="2"/>
              <a:buNone/>
            </a:pPr>
            <a:endParaRPr lang="en-GB" altLang="en-US" sz="3200" dirty="0">
              <a:latin typeface="Arial" charset="0"/>
            </a:endParaRPr>
          </a:p>
          <a:p>
            <a:pPr eaLnBrk="1" hangingPunct="1">
              <a:spcBef>
                <a:spcPct val="20000"/>
              </a:spcBef>
              <a:buFontTx/>
              <a:buChar char="•"/>
            </a:pPr>
            <a:endParaRPr lang="en-GB" altLang="en-US" sz="3200" dirty="0">
              <a:latin typeface="Arial" charset="0"/>
            </a:endParaRPr>
          </a:p>
        </p:txBody>
      </p:sp>
    </p:spTree>
  </p:cSld>
  <p:clrMapOvr>
    <a:overrideClrMapping bg1="dk2" tx1="lt1" bg2="dk1"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39825"/>
          </a:xfrm>
        </p:spPr>
        <p:txBody>
          <a:bodyPr/>
          <a:lstStyle/>
          <a:p>
            <a:pPr eaLnBrk="1" hangingPunct="1">
              <a:defRPr/>
            </a:pPr>
            <a:r>
              <a:rPr lang="en-GB" sz="3600" kern="1200" dirty="0">
                <a:solidFill>
                  <a:schemeClr val="tx1"/>
                </a:solidFill>
                <a:latin typeface="Comic Sans MS" pitchFamily="66" charset="0"/>
                <a:ea typeface="+mn-ea"/>
                <a:cs typeface="+mn-cs"/>
              </a:rPr>
              <a:t>Numeracy</a:t>
            </a:r>
          </a:p>
        </p:txBody>
      </p:sp>
      <p:sp>
        <p:nvSpPr>
          <p:cNvPr id="7171" name="Rectangle 3"/>
          <p:cNvSpPr txBox="1">
            <a:spLocks noChangeArrowheads="1"/>
          </p:cNvSpPr>
          <p:nvPr/>
        </p:nvSpPr>
        <p:spPr bwMode="auto">
          <a:xfrm>
            <a:off x="285750" y="1428750"/>
            <a:ext cx="8572500"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200">
                <a:solidFill>
                  <a:schemeClr val="tx1"/>
                </a:solidFill>
                <a:latin typeface="Comic Sans MS" pitchFamily="66" charset="0"/>
              </a:defRPr>
            </a:lvl1pPr>
            <a:lvl2pPr marL="742950" indent="-285750" eaLnBrk="0" hangingPunct="0">
              <a:defRPr sz="2200">
                <a:solidFill>
                  <a:schemeClr val="tx1"/>
                </a:solidFill>
                <a:latin typeface="Comic Sans MS" pitchFamily="66" charset="0"/>
              </a:defRPr>
            </a:lvl2pPr>
            <a:lvl3pPr marL="1143000" indent="-228600" eaLnBrk="0" hangingPunct="0">
              <a:defRPr sz="2200">
                <a:solidFill>
                  <a:schemeClr val="tx1"/>
                </a:solidFill>
                <a:latin typeface="Comic Sans MS" pitchFamily="66" charset="0"/>
              </a:defRPr>
            </a:lvl3pPr>
            <a:lvl4pPr marL="1600200" indent="-228600" eaLnBrk="0" hangingPunct="0">
              <a:defRPr sz="2200">
                <a:solidFill>
                  <a:schemeClr val="tx1"/>
                </a:solidFill>
                <a:latin typeface="Comic Sans MS" pitchFamily="66" charset="0"/>
              </a:defRPr>
            </a:lvl4pPr>
            <a:lvl5pPr marL="2057400" indent="-228600" eaLnBrk="0" hangingPunct="0">
              <a:defRPr sz="2200">
                <a:solidFill>
                  <a:schemeClr val="tx1"/>
                </a:solidFill>
                <a:latin typeface="Comic Sans MS" pitchFamily="66" charset="0"/>
              </a:defRPr>
            </a:lvl5pPr>
            <a:lvl6pPr marL="2514600" indent="-228600" eaLnBrk="0" fontAlgn="base" hangingPunct="0">
              <a:spcBef>
                <a:spcPct val="0"/>
              </a:spcBef>
              <a:spcAft>
                <a:spcPct val="0"/>
              </a:spcAft>
              <a:defRPr sz="2200">
                <a:solidFill>
                  <a:schemeClr val="tx1"/>
                </a:solidFill>
                <a:latin typeface="Comic Sans MS" pitchFamily="66" charset="0"/>
              </a:defRPr>
            </a:lvl6pPr>
            <a:lvl7pPr marL="2971800" indent="-228600" eaLnBrk="0" fontAlgn="base" hangingPunct="0">
              <a:spcBef>
                <a:spcPct val="0"/>
              </a:spcBef>
              <a:spcAft>
                <a:spcPct val="0"/>
              </a:spcAft>
              <a:defRPr sz="2200">
                <a:solidFill>
                  <a:schemeClr val="tx1"/>
                </a:solidFill>
                <a:latin typeface="Comic Sans MS" pitchFamily="66" charset="0"/>
              </a:defRPr>
            </a:lvl7pPr>
            <a:lvl8pPr marL="3429000" indent="-228600" eaLnBrk="0" fontAlgn="base" hangingPunct="0">
              <a:spcBef>
                <a:spcPct val="0"/>
              </a:spcBef>
              <a:spcAft>
                <a:spcPct val="0"/>
              </a:spcAft>
              <a:defRPr sz="2200">
                <a:solidFill>
                  <a:schemeClr val="tx1"/>
                </a:solidFill>
                <a:latin typeface="Comic Sans MS" pitchFamily="66" charset="0"/>
              </a:defRPr>
            </a:lvl8pPr>
            <a:lvl9pPr marL="3886200" indent="-228600" eaLnBrk="0" fontAlgn="base" hangingPunct="0">
              <a:spcBef>
                <a:spcPct val="0"/>
              </a:spcBef>
              <a:spcAft>
                <a:spcPct val="0"/>
              </a:spcAft>
              <a:defRPr sz="2200">
                <a:solidFill>
                  <a:schemeClr val="tx1"/>
                </a:solidFill>
                <a:latin typeface="Comic Sans MS" pitchFamily="66" charset="0"/>
              </a:defRPr>
            </a:lvl9pPr>
          </a:lstStyle>
          <a:p>
            <a:pPr eaLnBrk="1" hangingPunct="1">
              <a:spcBef>
                <a:spcPct val="20000"/>
              </a:spcBef>
              <a:buFont typeface="Wingdings" pitchFamily="2" charset="2"/>
              <a:buNone/>
            </a:pPr>
            <a:endParaRPr lang="en-GB" altLang="en-US" sz="2400" dirty="0">
              <a:latin typeface="Arial" charset="0"/>
            </a:endParaRPr>
          </a:p>
          <a:p>
            <a:pPr eaLnBrk="1" hangingPunct="1">
              <a:spcBef>
                <a:spcPct val="20000"/>
              </a:spcBef>
              <a:buFontTx/>
              <a:buChar char="•"/>
            </a:pPr>
            <a:r>
              <a:rPr lang="en-GB" altLang="en-US" sz="2400" dirty="0"/>
              <a:t>Areas of learning this term – Place Value, Number – addition and subtractions.</a:t>
            </a:r>
          </a:p>
          <a:p>
            <a:pPr eaLnBrk="1" hangingPunct="1">
              <a:spcBef>
                <a:spcPct val="20000"/>
              </a:spcBef>
              <a:buFontTx/>
              <a:buChar char="•"/>
            </a:pPr>
            <a:r>
              <a:rPr lang="en-GB" altLang="en-US" sz="2400" dirty="0"/>
              <a:t>Mental maths tests</a:t>
            </a:r>
          </a:p>
          <a:p>
            <a:pPr eaLnBrk="1" hangingPunct="1">
              <a:spcBef>
                <a:spcPct val="20000"/>
              </a:spcBef>
              <a:buFontTx/>
              <a:buChar char="•"/>
            </a:pPr>
            <a:r>
              <a:rPr lang="en-GB" altLang="en-US" sz="2400" dirty="0"/>
              <a:t>Real life problem solving</a:t>
            </a:r>
          </a:p>
          <a:p>
            <a:pPr eaLnBrk="1" hangingPunct="1">
              <a:spcBef>
                <a:spcPct val="20000"/>
              </a:spcBef>
              <a:buFontTx/>
              <a:buChar char="•"/>
            </a:pPr>
            <a:r>
              <a:rPr lang="en-GB" altLang="en-US" sz="2400" dirty="0"/>
              <a:t>Written and mental strategies</a:t>
            </a:r>
          </a:p>
          <a:p>
            <a:pPr eaLnBrk="1" hangingPunct="1">
              <a:spcBef>
                <a:spcPct val="20000"/>
              </a:spcBef>
              <a:buFontTx/>
              <a:buChar char="•"/>
            </a:pPr>
            <a:r>
              <a:rPr lang="en-GB" altLang="en-US" sz="2400" dirty="0"/>
              <a:t>Justifying / Reasoning</a:t>
            </a:r>
          </a:p>
          <a:p>
            <a:pPr eaLnBrk="1" hangingPunct="1">
              <a:spcBef>
                <a:spcPct val="20000"/>
              </a:spcBef>
              <a:buFontTx/>
              <a:buChar char="•"/>
            </a:pPr>
            <a:r>
              <a:rPr lang="en-GB" altLang="en-US" sz="2400" dirty="0"/>
              <a:t> Presentation of work</a:t>
            </a:r>
          </a:p>
          <a:p>
            <a:pPr eaLnBrk="1" hangingPunct="1">
              <a:spcBef>
                <a:spcPct val="20000"/>
              </a:spcBef>
              <a:buFontTx/>
              <a:buChar char="•"/>
            </a:pPr>
            <a:r>
              <a:rPr lang="en-GB" altLang="en-US" sz="2400" dirty="0"/>
              <a:t>To know by heart all the times tables up to x12 by the end of year 4 or sooner (daily practice).</a:t>
            </a:r>
          </a:p>
          <a:p>
            <a:pPr eaLnBrk="1" hangingPunct="1">
              <a:spcBef>
                <a:spcPct val="20000"/>
              </a:spcBef>
              <a:buFontTx/>
              <a:buChar char="•"/>
            </a:pPr>
            <a:r>
              <a:rPr lang="en-GB" altLang="en-US" sz="2400" dirty="0"/>
              <a:t>Times-Tables Club (Badges)</a:t>
            </a:r>
          </a:p>
          <a:p>
            <a:pPr eaLnBrk="1" hangingPunct="1">
              <a:spcBef>
                <a:spcPct val="20000"/>
              </a:spcBef>
              <a:buFont typeface="Wingdings" pitchFamily="2" charset="2"/>
              <a:buNone/>
            </a:pPr>
            <a:endParaRPr lang="en-GB" altLang="en-US" sz="2400" dirty="0"/>
          </a:p>
        </p:txBody>
      </p:sp>
    </p:spTree>
  </p:cSld>
  <p:clrMapOvr>
    <a:overrideClrMapping bg1="dk2" tx1="lt1" bg2="dk1"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90D6-885B-4E51-B66B-C2A4B3EA922D}"/>
              </a:ext>
            </a:extLst>
          </p:cNvPr>
          <p:cNvSpPr>
            <a:spLocks noGrp="1"/>
          </p:cNvSpPr>
          <p:nvPr>
            <p:ph type="title"/>
          </p:nvPr>
        </p:nvSpPr>
        <p:spPr/>
        <p:txBody>
          <a:bodyPr/>
          <a:lstStyle/>
          <a:p>
            <a:r>
              <a:rPr lang="en-GB" dirty="0"/>
              <a:t>TERM 1</a:t>
            </a:r>
          </a:p>
        </p:txBody>
      </p:sp>
      <p:pic>
        <p:nvPicPr>
          <p:cNvPr id="3" name="Picture 2"/>
          <p:cNvPicPr>
            <a:picLocks noChangeAspect="1"/>
          </p:cNvPicPr>
          <p:nvPr/>
        </p:nvPicPr>
        <p:blipFill>
          <a:blip r:embed="rId2"/>
          <a:stretch>
            <a:fillRect/>
          </a:stretch>
        </p:blipFill>
        <p:spPr>
          <a:xfrm>
            <a:off x="323528" y="1237493"/>
            <a:ext cx="8496944" cy="5527471"/>
          </a:xfrm>
          <a:prstGeom prst="rect">
            <a:avLst/>
          </a:prstGeom>
        </p:spPr>
      </p:pic>
      <p:sp>
        <p:nvSpPr>
          <p:cNvPr id="5" name="Content Placeholder 4"/>
          <p:cNvSpPr>
            <a:spLocks noGrp="1"/>
          </p:cNvSpPr>
          <p:nvPr>
            <p:ph idx="1"/>
          </p:nvPr>
        </p:nvSpPr>
        <p:spPr/>
        <p:txBody>
          <a:bodyPr/>
          <a:lstStyle/>
          <a:p>
            <a:endParaRPr lang="en-GB" dirty="0"/>
          </a:p>
        </p:txBody>
      </p:sp>
    </p:spTree>
    <p:extLst>
      <p:ext uri="{BB962C8B-B14F-4D97-AF65-F5344CB8AC3E}">
        <p14:creationId xmlns:p14="http://schemas.microsoft.com/office/powerpoint/2010/main" val="362980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40763" y="2420888"/>
            <a:ext cx="8462473" cy="2232248"/>
          </a:xfrm>
          <a:prstGeom prst="rect">
            <a:avLst/>
          </a:prstGeom>
        </p:spPr>
      </p:pic>
    </p:spTree>
    <p:extLst>
      <p:ext uri="{BB962C8B-B14F-4D97-AF65-F5344CB8AC3E}">
        <p14:creationId xmlns:p14="http://schemas.microsoft.com/office/powerpoint/2010/main" val="367946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55E9-41FE-4D38-B12F-2B75974CE32D}"/>
              </a:ext>
            </a:extLst>
          </p:cNvPr>
          <p:cNvSpPr>
            <a:spLocks noGrp="1"/>
          </p:cNvSpPr>
          <p:nvPr>
            <p:ph type="title"/>
          </p:nvPr>
        </p:nvSpPr>
        <p:spPr/>
        <p:txBody>
          <a:bodyPr/>
          <a:lstStyle/>
          <a:p>
            <a:r>
              <a:rPr lang="en-GB" dirty="0"/>
              <a:t>Class Webpage</a:t>
            </a:r>
          </a:p>
        </p:txBody>
      </p:sp>
      <p:sp>
        <p:nvSpPr>
          <p:cNvPr id="3" name="Content Placeholder 2">
            <a:extLst>
              <a:ext uri="{FF2B5EF4-FFF2-40B4-BE49-F238E27FC236}">
                <a16:creationId xmlns:a16="http://schemas.microsoft.com/office/drawing/2014/main" id="{30CEB9C8-B9C6-4F6B-86EE-046A9CFE3CE9}"/>
              </a:ext>
            </a:extLst>
          </p:cNvPr>
          <p:cNvSpPr>
            <a:spLocks noGrp="1"/>
          </p:cNvSpPr>
          <p:nvPr>
            <p:ph idx="1"/>
          </p:nvPr>
        </p:nvSpPr>
        <p:spPr/>
        <p:txBody>
          <a:bodyPr/>
          <a:lstStyle/>
          <a:p>
            <a:pPr marL="0" indent="0">
              <a:buNone/>
            </a:pPr>
            <a:r>
              <a:rPr lang="en-GB" dirty="0"/>
              <a:t>The Moore Class webpage on the school website has copies of: </a:t>
            </a:r>
          </a:p>
          <a:p>
            <a:pPr>
              <a:buFont typeface="Wingdings" panose="05000000000000000000" pitchFamily="2" charset="2"/>
              <a:buChar char="v"/>
            </a:pPr>
            <a:r>
              <a:rPr lang="en-GB" dirty="0"/>
              <a:t>The spellings for this term.</a:t>
            </a:r>
          </a:p>
          <a:p>
            <a:pPr>
              <a:buFont typeface="Wingdings" panose="05000000000000000000" pitchFamily="2" charset="2"/>
              <a:buChar char="v"/>
            </a:pPr>
            <a:r>
              <a:rPr lang="en-GB" dirty="0"/>
              <a:t>The homework topic grid.</a:t>
            </a:r>
          </a:p>
          <a:p>
            <a:pPr>
              <a:buFont typeface="Wingdings" panose="05000000000000000000" pitchFamily="2" charset="2"/>
              <a:buChar char="v"/>
            </a:pPr>
            <a:r>
              <a:rPr lang="en-GB" dirty="0"/>
              <a:t>The list of the Year 3/4 spelling and reading words. </a:t>
            </a:r>
          </a:p>
        </p:txBody>
      </p:sp>
    </p:spTree>
    <p:extLst>
      <p:ext uri="{BB962C8B-B14F-4D97-AF65-F5344CB8AC3E}">
        <p14:creationId xmlns:p14="http://schemas.microsoft.com/office/powerpoint/2010/main" val="1954979426"/>
      </p:ext>
    </p:extLst>
  </p:cSld>
  <p:clrMapOvr>
    <a:masterClrMapping/>
  </p:clrMapOvr>
</p:sld>
</file>

<file path=ppt/theme/theme1.xml><?xml version="1.0" encoding="utf-8"?>
<a:theme xmlns:a="http://schemas.openxmlformats.org/drawingml/2006/main" name="Default Design">
  <a:themeElements>
    <a:clrScheme name="Default Design 14">
      <a:dk1>
        <a:srgbClr val="003366"/>
      </a:dk1>
      <a:lt1>
        <a:srgbClr val="FFFFFF"/>
      </a:lt1>
      <a:dk2>
        <a:srgbClr val="0034F1"/>
      </a:dk2>
      <a:lt2>
        <a:srgbClr val="CCFFFF"/>
      </a:lt2>
      <a:accent1>
        <a:srgbClr val="3366CC"/>
      </a:accent1>
      <a:accent2>
        <a:srgbClr val="00B000"/>
      </a:accent2>
      <a:accent3>
        <a:srgbClr val="AAAEF7"/>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CCFFFF"/>
        </a:dk2>
        <a:lt2>
          <a:srgbClr val="003366"/>
        </a:lt2>
        <a:accent1>
          <a:srgbClr val="3366CC"/>
        </a:accent1>
        <a:accent2>
          <a:srgbClr val="00B000"/>
        </a:accent2>
        <a:accent3>
          <a:srgbClr val="FFFFFF"/>
        </a:accent3>
        <a:accent4>
          <a:srgbClr val="DADADA"/>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Default Design 14">
        <a:dk1>
          <a:srgbClr val="003366"/>
        </a:dk1>
        <a:lt1>
          <a:srgbClr val="FFFFFF"/>
        </a:lt1>
        <a:dk2>
          <a:srgbClr val="0034F1"/>
        </a:dk2>
        <a:lt2>
          <a:srgbClr val="CCFFFF"/>
        </a:lt2>
        <a:accent1>
          <a:srgbClr val="3366CC"/>
        </a:accent1>
        <a:accent2>
          <a:srgbClr val="00B000"/>
        </a:accent2>
        <a:accent3>
          <a:srgbClr val="AAAEF7"/>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15">
        <a:dk1>
          <a:srgbClr val="003366"/>
        </a:dk1>
        <a:lt1>
          <a:srgbClr val="FFFFFF"/>
        </a:lt1>
        <a:dk2>
          <a:srgbClr val="0033F1"/>
        </a:dk2>
        <a:lt2>
          <a:srgbClr val="CCFFFF"/>
        </a:lt2>
        <a:accent1>
          <a:srgbClr val="3366CC"/>
        </a:accent1>
        <a:accent2>
          <a:srgbClr val="00B000"/>
        </a:accent2>
        <a:accent3>
          <a:srgbClr val="AAADF7"/>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14">
    <a:dk1>
      <a:srgbClr val="003366"/>
    </a:dk1>
    <a:lt1>
      <a:srgbClr val="FFFFFF"/>
    </a:lt1>
    <a:dk2>
      <a:srgbClr val="0034F1"/>
    </a:dk2>
    <a:lt2>
      <a:srgbClr val="CCFFFF"/>
    </a:lt2>
    <a:accent1>
      <a:srgbClr val="3366CC"/>
    </a:accent1>
    <a:accent2>
      <a:srgbClr val="00B000"/>
    </a:accent2>
    <a:accent3>
      <a:srgbClr val="AAAEF7"/>
    </a:accent3>
    <a:accent4>
      <a:srgbClr val="DADADA"/>
    </a:accent4>
    <a:accent5>
      <a:srgbClr val="ADB8E2"/>
    </a:accent5>
    <a:accent6>
      <a:srgbClr val="009F00"/>
    </a:accent6>
    <a:hlink>
      <a:srgbClr val="66CCFF"/>
    </a:hlink>
    <a:folHlink>
      <a:srgbClr val="FFE701"/>
    </a:folHlink>
  </a:clrScheme>
</a:themeOverride>
</file>

<file path=ppt/theme/themeOverride2.xml><?xml version="1.0" encoding="utf-8"?>
<a:themeOverride xmlns:a="http://schemas.openxmlformats.org/drawingml/2006/main">
  <a:clrScheme name="Default Design 14">
    <a:dk1>
      <a:srgbClr val="003366"/>
    </a:dk1>
    <a:lt1>
      <a:srgbClr val="FFFFFF"/>
    </a:lt1>
    <a:dk2>
      <a:srgbClr val="0034F1"/>
    </a:dk2>
    <a:lt2>
      <a:srgbClr val="CCFFFF"/>
    </a:lt2>
    <a:accent1>
      <a:srgbClr val="3366CC"/>
    </a:accent1>
    <a:accent2>
      <a:srgbClr val="00B000"/>
    </a:accent2>
    <a:accent3>
      <a:srgbClr val="AAAEF7"/>
    </a:accent3>
    <a:accent4>
      <a:srgbClr val="DADADA"/>
    </a:accent4>
    <a:accent5>
      <a:srgbClr val="ADB8E2"/>
    </a:accent5>
    <a:accent6>
      <a:srgbClr val="009F00"/>
    </a:accent6>
    <a:hlink>
      <a:srgbClr val="66CCFF"/>
    </a:hlink>
    <a:folHlink>
      <a:srgbClr val="FFE701"/>
    </a:folHlink>
  </a:clrScheme>
</a:themeOverride>
</file>

<file path=ppt/theme/themeOverride3.xml><?xml version="1.0" encoding="utf-8"?>
<a:themeOverride xmlns:a="http://schemas.openxmlformats.org/drawingml/2006/main">
  <a:clrScheme name="Default Design 14">
    <a:dk1>
      <a:srgbClr val="003366"/>
    </a:dk1>
    <a:lt1>
      <a:srgbClr val="FFFFFF"/>
    </a:lt1>
    <a:dk2>
      <a:srgbClr val="0034F1"/>
    </a:dk2>
    <a:lt2>
      <a:srgbClr val="CCFFFF"/>
    </a:lt2>
    <a:accent1>
      <a:srgbClr val="3366CC"/>
    </a:accent1>
    <a:accent2>
      <a:srgbClr val="00B000"/>
    </a:accent2>
    <a:accent3>
      <a:srgbClr val="AAAEF7"/>
    </a:accent3>
    <a:accent4>
      <a:srgbClr val="DADADA"/>
    </a:accent4>
    <a:accent5>
      <a:srgbClr val="ADB8E2"/>
    </a:accent5>
    <a:accent6>
      <a:srgbClr val="009F00"/>
    </a:accent6>
    <a:hlink>
      <a:srgbClr val="66CCFF"/>
    </a:hlink>
    <a:folHlink>
      <a:srgbClr val="FFE701"/>
    </a:folHlink>
  </a:clrScheme>
</a:themeOverride>
</file>

<file path=docProps/app.xml><?xml version="1.0" encoding="utf-8"?>
<Properties xmlns="http://schemas.openxmlformats.org/officeDocument/2006/extended-properties" xmlns:vt="http://schemas.openxmlformats.org/officeDocument/2006/docPropsVTypes">
  <Template/>
  <TotalTime>613</TotalTime>
  <Words>645</Words>
  <Application>Microsoft Office PowerPoint</Application>
  <PresentationFormat>On-screen Show (4:3)</PresentationFormat>
  <Paragraphs>83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Comic Sans MS</vt:lpstr>
      <vt:lpstr>Wingdings</vt:lpstr>
      <vt:lpstr>Default Design</vt:lpstr>
      <vt:lpstr>PowerPoint Presentation</vt:lpstr>
      <vt:lpstr>PowerPoint Presentation</vt:lpstr>
      <vt:lpstr>PowerPoint Presentation</vt:lpstr>
      <vt:lpstr>Reading</vt:lpstr>
      <vt:lpstr>Literacy</vt:lpstr>
      <vt:lpstr>Numeracy</vt:lpstr>
      <vt:lpstr>TERM 1</vt:lpstr>
      <vt:lpstr>PowerPoint Presentation</vt:lpstr>
      <vt:lpstr>Class Webpage</vt:lpstr>
      <vt:lpstr>Homework</vt:lpstr>
      <vt:lpstr>PowerPoint Presentation</vt:lpstr>
      <vt:lpstr>Physical Education</vt:lpstr>
      <vt:lpstr>Healthy Minds</vt:lpstr>
      <vt:lpstr>Uniform</vt:lpstr>
      <vt:lpstr>PowerPoint Presentation</vt:lpstr>
      <vt:lpstr>Behaviour and Discipline</vt:lpstr>
      <vt:lpstr>Thank You</vt:lpstr>
    </vt:vector>
  </TitlesOfParts>
  <Company>Bolton LEA Schools ICT Unit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Any Authorised User</dc:creator>
  <cp:lastModifiedBy>Helen Fitch</cp:lastModifiedBy>
  <cp:revision>74</cp:revision>
  <dcterms:created xsi:type="dcterms:W3CDTF">2007-01-16T21:35:11Z</dcterms:created>
  <dcterms:modified xsi:type="dcterms:W3CDTF">2022-09-13T06:45:49Z</dcterms:modified>
</cp:coreProperties>
</file>